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7"/>
  </p:notesMasterIdLst>
  <p:sldIdLst>
    <p:sldId id="257" r:id="rId2"/>
    <p:sldId id="259" r:id="rId3"/>
    <p:sldId id="261" r:id="rId4"/>
    <p:sldId id="267" r:id="rId5"/>
    <p:sldId id="274" r:id="rId6"/>
    <p:sldId id="275" r:id="rId7"/>
    <p:sldId id="277" r:id="rId8"/>
    <p:sldId id="290" r:id="rId9"/>
    <p:sldId id="279" r:id="rId10"/>
    <p:sldId id="291" r:id="rId11"/>
    <p:sldId id="287" r:id="rId12"/>
    <p:sldId id="292" r:id="rId13"/>
    <p:sldId id="293" r:id="rId14"/>
    <p:sldId id="310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12" r:id="rId24"/>
    <p:sldId id="285" r:id="rId25"/>
    <p:sldId id="3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26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CD8D8-0D5D-4775-9C6F-634E3216B5F1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05B5-9EE8-4FEE-BCC9-E3C89F63E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8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6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1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8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0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02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50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56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5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F6EF2A-8BCC-48A2-8750-0B185E1554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9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8E03C-E13E-46C9-A586-F2319D5E00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ED8AE-E363-46AB-A4F0-B2164C12C1D4}" type="slidenum">
              <a:rPr lang="en-US"/>
              <a:pPr/>
              <a:t>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8E03C-E13E-46C9-A586-F2319D5E00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8E03C-E13E-46C9-A586-F2319D5E00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1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input to modelers</a:t>
            </a:r>
            <a:r>
              <a:rPr lang="en-US" baseline="0" dirty="0" smtClean="0"/>
              <a:t> to reproduce this abundance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3DF24-F028-49BB-87F5-07A1EFA4A8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7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2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8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F1D4-E50A-4739-B4F6-D72B503552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D9A8-7F03-4C4A-B9E2-F7F3B3903247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5639-65DB-4B9A-BD6A-3A525F2B7BE4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4288-932F-403E-95EC-BA27279997A2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3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2B62-3498-4D09-AC1A-BB4A15BB1AA1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C782-B7DC-48D4-A58C-64E8ACD3F0F1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ABF4-B9D8-4264-9791-C4FA538C1CF4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B5D-7264-47EB-B9D7-DFD3440AED3A}" type="datetime1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061E-7199-49CD-B2F7-9C6433B4F20E}" type="datetime1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3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490B-18C5-443D-92A7-E67CFFD37FE5}" type="datetime1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B166-FC8A-4038-86F0-6DB6C854011D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9BF5-49BB-4209-87FF-7E08AF804050}" type="datetime1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3261-9CC9-455C-955C-02E387EB2A94}" type="datetime1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B8A5-BBD3-4120-89E4-E9B3D47FE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80" y="216368"/>
            <a:ext cx="82109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From Nuclei to Stars - A Case in Point: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Photoneutron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Reaction Cross Section Measurements on </a:t>
            </a:r>
            <a:r>
              <a:rPr lang="en-US" sz="2000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94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 and </a:t>
            </a:r>
            <a:r>
              <a:rPr lang="en-US" sz="2000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Zr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Relevant to the </a:t>
            </a:r>
            <a:r>
              <a:rPr lang="en-US" sz="20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-Process Nucleosynthesis</a:t>
            </a:r>
            <a:endParaRPr lang="en-US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ur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3315" y="4948755"/>
            <a:ext cx="1417042" cy="1407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5228" y="5269207"/>
            <a:ext cx="42048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X</a:t>
            </a:r>
            <a:r>
              <a:rPr lang="en-US" b="1" baseline="30000" dirty="0" err="1" smtClean="0"/>
              <a:t>th</a:t>
            </a:r>
            <a:r>
              <a:rPr lang="en-US" b="1" dirty="0" smtClean="0"/>
              <a:t> Edition of the Tastes of Nuclear Physics</a:t>
            </a:r>
            <a:endParaRPr lang="en-US" b="1" dirty="0"/>
          </a:p>
          <a:p>
            <a:pPr algn="ctr"/>
            <a:r>
              <a:rPr lang="en-US" sz="1600" i="1" dirty="0" smtClean="0"/>
              <a:t>Nov. 30 – Dec. 4, 2020</a:t>
            </a:r>
            <a:endParaRPr lang="en-US" sz="1600" i="1" dirty="0"/>
          </a:p>
          <a:p>
            <a:pPr algn="ctr"/>
            <a:r>
              <a:rPr lang="en-US" sz="1600" dirty="0" smtClean="0"/>
              <a:t>University of the Western Cape, South Africa</a:t>
            </a:r>
          </a:p>
          <a:p>
            <a:pPr algn="ctr"/>
            <a:r>
              <a:rPr lang="en-US" sz="1600" dirty="0" smtClean="0"/>
              <a:t>#TNP2020 @ ZOOM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7439-76AF-42DB-813A-8227A47725D3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3" y="4825421"/>
            <a:ext cx="2556587" cy="16542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05281" y="1836125"/>
            <a:ext cx="9428480" cy="2600645"/>
            <a:chOff x="2040116" y="1680067"/>
            <a:chExt cx="8449749" cy="2600645"/>
          </a:xfrm>
        </p:grpSpPr>
        <p:sp>
          <p:nvSpPr>
            <p:cNvPr id="9" name="TextBox 8"/>
            <p:cNvSpPr txBox="1"/>
            <p:nvPr/>
          </p:nvSpPr>
          <p:spPr>
            <a:xfrm>
              <a:off x="4083523" y="1680067"/>
              <a:ext cx="3546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Adriana </a:t>
              </a:r>
              <a:r>
                <a:rPr lang="en-US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Banu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E. G.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Meekins</a:t>
              </a:r>
              <a:r>
                <a:rPr lang="en-US" b="1" baseline="30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3437" y="2118629"/>
              <a:ext cx="61247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Comic Sans MS" panose="030F0702030302020204" pitchFamily="66" charset="0"/>
                </a:rPr>
                <a:t>Department of Physics and Astronomy, James Madison University, USA   </a:t>
              </a:r>
              <a:endParaRPr lang="en-US" sz="1400" i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40116" y="2965114"/>
              <a:ext cx="84497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>
                  <a:latin typeface="Comic Sans MS" panose="030F0702030302020204" pitchFamily="66" charset="0"/>
                </a:rPr>
                <a:t>Triangle </a:t>
              </a:r>
              <a:r>
                <a:rPr lang="en-US" sz="1400" i="1" dirty="0">
                  <a:latin typeface="Comic Sans MS" panose="030F0702030302020204" pitchFamily="66" charset="0"/>
                </a:rPr>
                <a:t>Universities Nuclear Laboratory (TUNL</a:t>
              </a:r>
              <a:r>
                <a:rPr lang="en-US" sz="1400" i="1" dirty="0" smtClean="0">
                  <a:latin typeface="Comic Sans MS" panose="030F0702030302020204" pitchFamily="66" charset="0"/>
                </a:rPr>
                <a:t>), </a:t>
              </a:r>
              <a:r>
                <a:rPr lang="en-US" sz="1400" i="1" dirty="0">
                  <a:latin typeface="Comic Sans MS" panose="030F0702030302020204" pitchFamily="66" charset="0"/>
                </a:rPr>
                <a:t>University of North Carolina at Chapel </a:t>
              </a:r>
              <a:r>
                <a:rPr lang="en-US" sz="1400" i="1" dirty="0" smtClean="0">
                  <a:latin typeface="Comic Sans MS" panose="030F0702030302020204" pitchFamily="66" charset="0"/>
                </a:rPr>
                <a:t>Hill, USA</a:t>
              </a:r>
              <a:endParaRPr lang="en-US" sz="1400" i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89249" y="2551232"/>
              <a:ext cx="314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S. A.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Silano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, H. J.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Karwowski</a:t>
              </a:r>
              <a:r>
                <a:rPr lang="en-US" b="1" baseline="30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4159" y="3368260"/>
              <a:ext cx="1324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S.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Goriely</a:t>
              </a:r>
              <a:r>
                <a:rPr lang="en-US" b="1" baseline="30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4998" y="3757492"/>
              <a:ext cx="6821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>
                  <a:latin typeface="Comic Sans MS" panose="030F0702030302020204" pitchFamily="66" charset="0"/>
                </a:rPr>
                <a:t>Institut</a:t>
              </a:r>
              <a:r>
                <a:rPr lang="en-US" sz="1400" i="1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i="1" dirty="0" err="1" smtClean="0">
                  <a:latin typeface="Comic Sans MS" panose="030F0702030302020204" pitchFamily="66" charset="0"/>
                </a:rPr>
                <a:t>d’Astronomie</a:t>
              </a:r>
              <a:r>
                <a:rPr lang="en-US" sz="1400" i="1" dirty="0" smtClean="0">
                  <a:latin typeface="Comic Sans MS" panose="030F0702030302020204" pitchFamily="66" charset="0"/>
                </a:rPr>
                <a:t> et </a:t>
              </a:r>
              <a:r>
                <a:rPr lang="en-US" sz="1400" i="1" dirty="0" err="1" smtClean="0">
                  <a:latin typeface="Comic Sans MS" panose="030F0702030302020204" pitchFamily="66" charset="0"/>
                </a:rPr>
                <a:t>d’Astrophysique</a:t>
              </a:r>
              <a:r>
                <a:rPr lang="en-US" sz="1400" i="1" dirty="0" smtClean="0">
                  <a:latin typeface="Comic Sans MS" panose="030F0702030302020204" pitchFamily="66" charset="0"/>
                </a:rPr>
                <a:t> (IAA), </a:t>
              </a:r>
              <a:r>
                <a:rPr lang="en-US" sz="1400" i="1" dirty="0" err="1" smtClean="0">
                  <a:latin typeface="Comic Sans MS" panose="030F0702030302020204" pitchFamily="66" charset="0"/>
                </a:rPr>
                <a:t>Université</a:t>
              </a:r>
              <a:r>
                <a:rPr lang="en-US" sz="1400" i="1" dirty="0" smtClean="0">
                  <a:latin typeface="Comic Sans MS" panose="030F0702030302020204" pitchFamily="66" charset="0"/>
                </a:rPr>
                <a:t> </a:t>
              </a:r>
              <a:r>
                <a:rPr lang="en-US" sz="1400" i="1" dirty="0" err="1" smtClean="0">
                  <a:latin typeface="Comic Sans MS" panose="030F0702030302020204" pitchFamily="66" charset="0"/>
                </a:rPr>
                <a:t>Libre</a:t>
              </a:r>
              <a:r>
                <a:rPr lang="en-US" sz="1400" i="1" dirty="0" smtClean="0">
                  <a:latin typeface="Comic Sans MS" panose="030F0702030302020204" pitchFamily="66" charset="0"/>
                </a:rPr>
                <a:t> de </a:t>
              </a:r>
              <a:r>
                <a:rPr lang="en-US" sz="1400" i="1" dirty="0" err="1" smtClean="0">
                  <a:latin typeface="Comic Sans MS" panose="030F0702030302020204" pitchFamily="66" charset="0"/>
                </a:rPr>
                <a:t>Bruxelles</a:t>
              </a:r>
              <a:r>
                <a:rPr lang="en-US" sz="1400" i="1" dirty="0" smtClean="0">
                  <a:latin typeface="Comic Sans MS" panose="030F0702030302020204" pitchFamily="66" charset="0"/>
                </a:rPr>
                <a:t>, </a:t>
              </a:r>
              <a:r>
                <a:rPr lang="en-US" sz="1400" i="1" dirty="0" err="1" smtClean="0">
                  <a:latin typeface="Comic Sans MS" panose="030F0702030302020204" pitchFamily="66" charset="0"/>
                </a:rPr>
                <a:t>Belgique</a:t>
              </a:r>
              <a:r>
                <a:rPr lang="en-US" sz="1400" i="1" dirty="0" smtClean="0">
                  <a:latin typeface="Comic Sans MS" panose="030F0702030302020204" pitchFamily="66" charset="0"/>
                </a:rPr>
                <a:t> </a:t>
              </a:r>
              <a:endParaRPr lang="en-US" sz="1400" i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1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1927" y="4651787"/>
            <a:ext cx="4892407" cy="140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 smtClean="0"/>
              <a:t>Laboratory measurements are essential </a:t>
            </a:r>
            <a:r>
              <a:rPr lang="en-US" sz="3200" baseline="30000" dirty="0"/>
              <a:t>to improving the accuracy of 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stellar reaction rate theoretical </a:t>
            </a:r>
            <a:r>
              <a:rPr lang="en-US" sz="3200" b="1" baseline="30000" dirty="0">
                <a:solidFill>
                  <a:srgbClr val="FF0000"/>
                </a:solidFill>
              </a:rPr>
              <a:t>predictions </a:t>
            </a:r>
            <a:r>
              <a:rPr lang="en-US" sz="3200" baseline="30000" dirty="0"/>
              <a:t>within </a:t>
            </a:r>
            <a:r>
              <a:rPr lang="en-US" sz="3200" baseline="30000" dirty="0" smtClean="0"/>
              <a:t>Hauser-</a:t>
            </a:r>
            <a:r>
              <a:rPr lang="en-US" sz="3200" baseline="30000" dirty="0" err="1" smtClean="0"/>
              <a:t>Feshbach</a:t>
            </a:r>
            <a:r>
              <a:rPr lang="en-US" sz="3200" baseline="30000" dirty="0" smtClean="0"/>
              <a:t> statistical models: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94334" y="4148514"/>
            <a:ext cx="6154662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baseline="300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b="1" baseline="30000" dirty="0" smtClean="0"/>
              <a:t>Gamma-ray strength function</a:t>
            </a:r>
          </a:p>
          <a:p>
            <a:endParaRPr lang="en-US" sz="3200" b="1" baseline="300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3200" baseline="30000" dirty="0" smtClean="0"/>
              <a:t>Nuclear level density</a:t>
            </a:r>
          </a:p>
          <a:p>
            <a:pPr marL="457200" indent="-457200">
              <a:buFont typeface="Wingdings" charset="2"/>
              <a:buChar char="Ø"/>
            </a:pPr>
            <a:endParaRPr lang="en-US" sz="3200" baseline="30000" dirty="0"/>
          </a:p>
          <a:p>
            <a:pPr marL="457200" indent="-457200">
              <a:buFont typeface="Wingdings" charset="2"/>
              <a:buChar char="Ø"/>
            </a:pPr>
            <a:r>
              <a:rPr lang="en-US" sz="3200" baseline="30000" dirty="0" smtClean="0"/>
              <a:t>Nucleon-nucleus optical potential</a:t>
            </a:r>
          </a:p>
          <a:p>
            <a:pPr marL="457200" indent="-457200">
              <a:buFont typeface="Wingdings" charset="2"/>
              <a:buChar char="Ø"/>
            </a:pPr>
            <a:endParaRPr lang="en-US" sz="3200" baseline="300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754743" y="4304851"/>
            <a:ext cx="10179698" cy="2099387"/>
          </a:xfrm>
          <a:prstGeom prst="flowChartAlternate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830727" y="531626"/>
            <a:ext cx="7054345" cy="3164977"/>
            <a:chOff x="4627984" y="464911"/>
            <a:chExt cx="7054345" cy="3164977"/>
          </a:xfrm>
        </p:grpSpPr>
        <p:sp>
          <p:nvSpPr>
            <p:cNvPr id="10" name="TextBox 9"/>
            <p:cNvSpPr txBox="1"/>
            <p:nvPr/>
          </p:nvSpPr>
          <p:spPr>
            <a:xfrm>
              <a:off x="6433526" y="3260556"/>
              <a:ext cx="5106327" cy="369332"/>
            </a:xfrm>
            <a:prstGeom prst="rect">
              <a:avLst/>
            </a:prstGeom>
            <a:solidFill>
              <a:srgbClr val="FFDF79"/>
            </a:solidFill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Image from C. </a:t>
              </a:r>
              <a:r>
                <a:rPr lang="en-US" i="1" dirty="0" err="1" smtClean="0"/>
                <a:t>Iliadis</a:t>
              </a:r>
              <a:r>
                <a:rPr lang="en-US" i="1" dirty="0" smtClean="0"/>
                <a:t>, Nuclear Physics of Stars (2007) </a:t>
              </a:r>
              <a:endParaRPr lang="en-US" i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8074" r="7901"/>
            <a:stretch/>
          </p:blipFill>
          <p:spPr>
            <a:xfrm>
              <a:off x="4809305" y="464911"/>
              <a:ext cx="6873024" cy="212227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627984" y="2169225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</a:t>
              </a:r>
              <a:r>
                <a:rPr lang="en-US" sz="1400" b="1" dirty="0" smtClean="0"/>
                <a:t>ntrance channel</a:t>
              </a:r>
              <a:endParaRPr lang="en-US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9172" y="2401663"/>
              <a:ext cx="10875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exit channel</a:t>
              </a:r>
              <a:endParaRPr 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22457" y="2534548"/>
              <a:ext cx="10221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c</a:t>
              </a:r>
              <a:r>
                <a:rPr lang="en-US" sz="1400" b="1" dirty="0" smtClean="0"/>
                <a:t>ompound </a:t>
              </a:r>
            </a:p>
            <a:p>
              <a:pPr algn="ctr"/>
              <a:r>
                <a:rPr lang="en-US" sz="1400" b="1" dirty="0" smtClean="0"/>
                <a:t>nucleus</a:t>
              </a:r>
              <a:endParaRPr lang="en-US" sz="1400" b="1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9218"/>
          <a:stretch/>
        </p:blipFill>
        <p:spPr>
          <a:xfrm>
            <a:off x="137784" y="1115198"/>
            <a:ext cx="3949378" cy="272360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1405" y="111549"/>
            <a:ext cx="5150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p</a:t>
            </a:r>
            <a:r>
              <a:rPr lang="en-US" b="1" dirty="0" smtClean="0">
                <a:solidFill>
                  <a:srgbClr val="00B050"/>
                </a:solidFill>
              </a:rPr>
              <a:t>-Process Nucleosynthesis: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 </a:t>
            </a:r>
            <a:r>
              <a:rPr lang="en-US" dirty="0">
                <a:solidFill>
                  <a:srgbClr val="0000FF"/>
                </a:solidFill>
              </a:rPr>
              <a:t>extended network of some 20000 reactions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linking </a:t>
            </a:r>
            <a:r>
              <a:rPr lang="en-US" dirty="0">
                <a:solidFill>
                  <a:srgbClr val="0000FF"/>
                </a:solidFill>
              </a:rPr>
              <a:t>about </a:t>
            </a:r>
            <a:r>
              <a:rPr lang="en-US" b="1" dirty="0" smtClean="0">
                <a:solidFill>
                  <a:srgbClr val="00B050"/>
                </a:solidFill>
              </a:rPr>
              <a:t>2000 nuclei </a:t>
            </a:r>
            <a:r>
              <a:rPr lang="en-US" dirty="0" smtClean="0">
                <a:solidFill>
                  <a:srgbClr val="0000FF"/>
                </a:solidFill>
              </a:rPr>
              <a:t>in the A 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 210 mass range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91361" y="6356350"/>
            <a:ext cx="2743200" cy="365125"/>
          </a:xfrm>
        </p:spPr>
        <p:txBody>
          <a:bodyPr/>
          <a:lstStyle/>
          <a:p>
            <a:fld id="{7C3CE67C-3495-44AF-8C72-8E42522D8768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425" r="17515" b="3965"/>
          <a:stretch/>
        </p:blipFill>
        <p:spPr>
          <a:xfrm>
            <a:off x="5720598" y="1376927"/>
            <a:ext cx="6141526" cy="45497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96715" y="1376927"/>
            <a:ext cx="2598155" cy="1725198"/>
            <a:chOff x="6387716" y="74609"/>
            <a:chExt cx="3508744" cy="19989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74"/>
            <a:stretch/>
          </p:blipFill>
          <p:spPr>
            <a:xfrm>
              <a:off x="6387716" y="74609"/>
              <a:ext cx="3508744" cy="199892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624083" y="228497"/>
              <a:ext cx="12998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Type </a:t>
              </a:r>
              <a:r>
                <a:rPr lang="en-US" dirty="0" err="1" smtClean="0">
                  <a:solidFill>
                    <a:schemeClr val="bg1"/>
                  </a:solidFill>
                </a:rPr>
                <a:t>Ia</a:t>
              </a:r>
              <a:r>
                <a:rPr lang="en-US" dirty="0" smtClean="0">
                  <a:solidFill>
                    <a:schemeClr val="bg1"/>
                  </a:solidFill>
                </a:rPr>
                <a:t> SN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(artist view)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6998491" y="3224952"/>
            <a:ext cx="399066" cy="292205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3521" y="3579108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baseline="30000" dirty="0" smtClean="0">
                <a:solidFill>
                  <a:srgbClr val="FF0000"/>
                </a:solidFill>
              </a:rPr>
              <a:t>94</a:t>
            </a:r>
            <a:r>
              <a:rPr lang="en-US" sz="3600" b="1" dirty="0" smtClean="0">
                <a:solidFill>
                  <a:srgbClr val="FF0000"/>
                </a:solidFill>
              </a:rPr>
              <a:t>Mo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158" y="3371055"/>
            <a:ext cx="3741730" cy="369332"/>
          </a:xfrm>
          <a:prstGeom prst="rect">
            <a:avLst/>
          </a:prstGeom>
          <a:solidFill>
            <a:srgbClr val="FFDF79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C. </a:t>
            </a:r>
            <a:r>
              <a:rPr lang="en-US" b="1" i="1" dirty="0" err="1" smtClean="0"/>
              <a:t>Travaglio</a:t>
            </a:r>
            <a:r>
              <a:rPr lang="en-US" b="1" i="1" dirty="0" smtClean="0"/>
              <a:t> et al., </a:t>
            </a:r>
            <a:r>
              <a:rPr lang="en-US" b="1" i="1" dirty="0" err="1" smtClean="0"/>
              <a:t>ApJ</a:t>
            </a:r>
            <a:r>
              <a:rPr lang="en-US" b="1" i="1" dirty="0" smtClean="0"/>
              <a:t> 739, 93 (2011)</a:t>
            </a:r>
            <a:r>
              <a:rPr lang="en-US" sz="1400" b="1" i="1" dirty="0" smtClean="0"/>
              <a:t> </a:t>
            </a:r>
            <a:endParaRPr lang="en-US" sz="1400" b="1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16536" y="333061"/>
            <a:ext cx="10539937" cy="719740"/>
            <a:chOff x="916536" y="333061"/>
            <a:chExt cx="10539937" cy="719740"/>
          </a:xfrm>
        </p:grpSpPr>
        <p:sp>
          <p:nvSpPr>
            <p:cNvPr id="13" name="TextBox 12"/>
            <p:cNvSpPr txBox="1"/>
            <p:nvPr/>
          </p:nvSpPr>
          <p:spPr>
            <a:xfrm>
              <a:off x="7863823" y="344915"/>
              <a:ext cx="35926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90</a:t>
              </a:r>
              <a:r>
                <a:rPr lang="en-US" sz="40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Zr(</a:t>
              </a:r>
              <a:r>
                <a:rPr lang="en-US" sz="4000" b="1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,n)</a:t>
              </a:r>
              <a:r>
                <a:rPr lang="en-US" sz="4000" b="1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89</a:t>
              </a:r>
              <a:r>
                <a:rPr lang="en-US" sz="4000" b="1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Zr</a:t>
              </a:r>
              <a:r>
                <a:rPr lang="en-US" sz="4000" b="1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?</a:t>
              </a:r>
              <a:endParaRPr lang="en-US" sz="4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63020" y="344915"/>
              <a:ext cx="410080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baseline="30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94</a:t>
              </a:r>
              <a:r>
                <a:rPr lang="en-US" sz="4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Mo(</a:t>
              </a:r>
              <a:r>
                <a:rPr lang="en-US" sz="4000" b="1" dirty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,</a:t>
              </a:r>
              <a:r>
                <a:rPr lang="en-US" sz="4000" b="1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n)</a:t>
              </a:r>
              <a:r>
                <a:rPr lang="en-US" sz="4000" b="1" baseline="300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93</a:t>
              </a:r>
              <a:r>
                <a:rPr lang="en-US" sz="4000" b="1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Symbol" panose="05050102010706020507" pitchFamily="18" charset="2"/>
                </a:rPr>
                <a:t>Mo </a:t>
              </a:r>
              <a:r>
                <a:rPr lang="en-US" sz="4000" b="1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&amp;</a:t>
              </a:r>
              <a:endParaRPr lang="en-US" sz="40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6536" y="333061"/>
              <a:ext cx="30877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Comic Sans MS" panose="030F0702030302020204" pitchFamily="66" charset="0"/>
                </a:rPr>
                <a:t>Why study </a:t>
              </a:r>
              <a:endParaRPr lang="en-US" sz="4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6546" y="3753412"/>
            <a:ext cx="391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trong production of 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-process seeds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assumed !!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857" y="4447587"/>
            <a:ext cx="59935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Full range of the </a:t>
            </a:r>
            <a:r>
              <a:rPr lang="en-US" i="1" dirty="0" smtClean="0"/>
              <a:t>p</a:t>
            </a:r>
            <a:r>
              <a:rPr lang="en-US" dirty="0" smtClean="0"/>
              <a:t>-nuclei produced with </a:t>
            </a:r>
          </a:p>
          <a:p>
            <a:r>
              <a:rPr lang="en-US" dirty="0"/>
              <a:t> </a:t>
            </a:r>
            <a:r>
              <a:rPr lang="en-US" dirty="0" smtClean="0"/>
              <a:t>    similar enhancement factors relative to solar abundances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(only!) </a:t>
            </a:r>
            <a:r>
              <a:rPr lang="en-US" b="1" baseline="30000" dirty="0" smtClean="0">
                <a:solidFill>
                  <a:srgbClr val="00B050"/>
                </a:solidFill>
              </a:rPr>
              <a:t>94</a:t>
            </a:r>
            <a:r>
              <a:rPr lang="en-US" b="1" dirty="0" smtClean="0">
                <a:solidFill>
                  <a:srgbClr val="00B050"/>
                </a:solidFill>
              </a:rPr>
              <a:t>Mo </a:t>
            </a:r>
            <a:r>
              <a:rPr lang="en-US" b="1" dirty="0" err="1" smtClean="0">
                <a:solidFill>
                  <a:srgbClr val="00B050"/>
                </a:solidFill>
              </a:rPr>
              <a:t>underproduced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baseline="30000" dirty="0" smtClean="0">
                <a:solidFill>
                  <a:srgbClr val="00B050"/>
                </a:solidFill>
              </a:rPr>
              <a:t>90</a:t>
            </a:r>
            <a:r>
              <a:rPr lang="en-US" b="1" dirty="0" smtClean="0">
                <a:solidFill>
                  <a:srgbClr val="00B050"/>
                </a:solidFill>
              </a:rPr>
              <a:t>Zr (thought as genuine </a:t>
            </a:r>
            <a:r>
              <a:rPr lang="en-US" b="1" i="1" dirty="0" smtClean="0">
                <a:solidFill>
                  <a:srgbClr val="00B050"/>
                </a:solidFill>
              </a:rPr>
              <a:t>s</a:t>
            </a:r>
            <a:r>
              <a:rPr lang="en-US" b="1" dirty="0" smtClean="0">
                <a:solidFill>
                  <a:srgbClr val="00B050"/>
                </a:solidFill>
              </a:rPr>
              <a:t>-process nucleus) was produced!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7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5078"/>
          <a:stretch/>
        </p:blipFill>
        <p:spPr bwMode="auto">
          <a:xfrm>
            <a:off x="363894" y="1"/>
            <a:ext cx="111407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191"/>
            <a:ext cx="12192000" cy="5518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035" y="5881887"/>
            <a:ext cx="230063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~ 10</a:t>
            </a:r>
            <a:r>
              <a:rPr lang="en-US" sz="2800" b="1" baseline="30000" dirty="0">
                <a:solidFill>
                  <a:srgbClr val="0000FF"/>
                </a:solidFill>
              </a:rPr>
              <a:t>7</a:t>
            </a:r>
            <a:r>
              <a:rPr lang="en-US" sz="2800" b="1" dirty="0">
                <a:solidFill>
                  <a:srgbClr val="0000FF"/>
                </a:solidFill>
              </a:rPr>
              <a:t> – 10</a:t>
            </a:r>
            <a:r>
              <a:rPr lang="en-US" sz="2800" b="1" baseline="30000" dirty="0">
                <a:solidFill>
                  <a:srgbClr val="0000FF"/>
                </a:solidFill>
              </a:rPr>
              <a:t>8</a:t>
            </a:r>
            <a:r>
              <a:rPr lang="en-US" sz="2800" b="1" dirty="0">
                <a:solidFill>
                  <a:srgbClr val="0000FF"/>
                </a:solidFill>
              </a:rPr>
              <a:t> γ/s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96959" y="5707913"/>
            <a:ext cx="480158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00100" lvl="1" indent="-342900">
              <a:buFont typeface="Wingdings" charset="2"/>
              <a:buChar char="²"/>
            </a:pPr>
            <a:r>
              <a:rPr lang="en-US" sz="2400" b="1" baseline="30000" dirty="0"/>
              <a:t>94</a:t>
            </a:r>
            <a:r>
              <a:rPr lang="en-US" sz="2400" b="1" dirty="0"/>
              <a:t>Mo: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~ 600 mg/cm</a:t>
            </a:r>
            <a:r>
              <a:rPr lang="en-US" sz="2400" b="1" baseline="30000" dirty="0">
                <a:solidFill>
                  <a:srgbClr val="0000FF"/>
                </a:solidFill>
              </a:rPr>
              <a:t>2 </a:t>
            </a:r>
            <a:r>
              <a:rPr lang="en-US" sz="2400" b="1" dirty="0">
                <a:solidFill>
                  <a:srgbClr val="0000FF"/>
                </a:solidFill>
              </a:rPr>
              <a:t>, 98.97</a:t>
            </a:r>
            <a:r>
              <a:rPr lang="en-US" sz="2400" b="1" dirty="0" smtClean="0">
                <a:solidFill>
                  <a:srgbClr val="0000FF"/>
                </a:solidFill>
              </a:rPr>
              <a:t>%</a:t>
            </a:r>
            <a:endParaRPr lang="en-US" sz="2400" dirty="0"/>
          </a:p>
          <a:p>
            <a:pPr marL="800100" lvl="1" indent="-342900">
              <a:buFont typeface="Wingdings" charset="2"/>
              <a:buChar char="²"/>
            </a:pPr>
            <a:r>
              <a:rPr lang="en-US" sz="2400" b="1" baseline="30000" dirty="0"/>
              <a:t> 90</a:t>
            </a:r>
            <a:r>
              <a:rPr lang="en-US" sz="2400" b="1" dirty="0"/>
              <a:t>Zr: </a:t>
            </a:r>
            <a:r>
              <a:rPr lang="en-US" sz="2400" b="1" dirty="0">
                <a:solidFill>
                  <a:srgbClr val="0000FF"/>
                </a:solidFill>
              </a:rPr>
              <a:t>~ 1 g/cm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, 97.7%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8" b="45399"/>
          <a:stretch/>
        </p:blipFill>
        <p:spPr>
          <a:xfrm>
            <a:off x="7746434" y="5929246"/>
            <a:ext cx="4297680" cy="475861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1586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079" y="364667"/>
            <a:ext cx="5809574" cy="4105469"/>
          </a:xfrm>
          <a:prstGeom prst="rect">
            <a:avLst/>
          </a:prstGeom>
          <a:solidFill>
            <a:schemeClr val="tx1"/>
          </a:solidFill>
          <a:ln w="41275">
            <a:solidFill>
              <a:srgbClr val="FF0000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8" y="470522"/>
            <a:ext cx="400427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686" y="4054856"/>
            <a:ext cx="57241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N</a:t>
            </a:r>
            <a:r>
              <a:rPr lang="en-US" sz="2400" b="1" i="1" baseline="-25000" dirty="0" err="1"/>
              <a:t>n</a:t>
            </a:r>
            <a:r>
              <a:rPr lang="en-US" sz="2400" dirty="0"/>
              <a:t> – number of neutrons detected using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dirty="0"/>
              <a:t>counters</a:t>
            </a:r>
          </a:p>
          <a:p>
            <a:r>
              <a:rPr lang="en-US" sz="2400" b="1" i="1" dirty="0"/>
              <a:t>N</a:t>
            </a:r>
            <a:r>
              <a:rPr lang="en-US" sz="2400" b="1" i="1" baseline="-25000" dirty="0" smtClean="0">
                <a:sym typeface="Symbol"/>
              </a:rPr>
              <a:t></a:t>
            </a:r>
            <a:r>
              <a:rPr lang="en-US" sz="2400" b="1" i="1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- number </a:t>
            </a:r>
            <a:r>
              <a:rPr lang="en-US" sz="2400" dirty="0">
                <a:sym typeface="Symbol"/>
              </a:rPr>
              <a:t>of incident photons</a:t>
            </a:r>
          </a:p>
          <a:p>
            <a:r>
              <a:rPr lang="en-US" sz="2400" b="1" i="1" dirty="0" err="1">
                <a:sym typeface="Symbol"/>
              </a:rPr>
              <a:t>N</a:t>
            </a:r>
            <a:r>
              <a:rPr lang="en-US" sz="2400" b="1" i="1" baseline="-25000" dirty="0" err="1">
                <a:sym typeface="Symbol"/>
              </a:rPr>
              <a:t>t</a:t>
            </a:r>
            <a:r>
              <a:rPr lang="en-US" sz="2400" b="1" dirty="0">
                <a:sym typeface="Symbol"/>
              </a:rPr>
              <a:t> </a:t>
            </a:r>
            <a:r>
              <a:rPr lang="en-US" sz="2400" dirty="0">
                <a:sym typeface="Symbol"/>
              </a:rPr>
              <a:t>– number of target atoms per unit area </a:t>
            </a:r>
            <a:endParaRPr lang="en-US" sz="2400" dirty="0" smtClean="0">
              <a:sym typeface="Symbol"/>
            </a:endParaRPr>
          </a:p>
          <a:p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(</a:t>
            </a:r>
            <a:r>
              <a:rPr lang="en-US" sz="2400" dirty="0">
                <a:sym typeface="Symbol"/>
              </a:rPr>
              <a:t>enriched target)</a:t>
            </a:r>
          </a:p>
          <a:p>
            <a:r>
              <a:rPr lang="en-US" sz="2400" b="1" i="1" dirty="0">
                <a:sym typeface="Symbol"/>
              </a:rPr>
              <a:t></a:t>
            </a:r>
            <a:r>
              <a:rPr lang="en-US" sz="2400" b="1" i="1" baseline="-25000" dirty="0">
                <a:sym typeface="Symbol"/>
              </a:rPr>
              <a:t>n</a:t>
            </a:r>
            <a:r>
              <a:rPr lang="en-US" sz="2400" dirty="0">
                <a:sym typeface="Symbol"/>
              </a:rPr>
              <a:t> – neutron detection efficiency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240477" y="4624243"/>
            <a:ext cx="579517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~55% @ 20 </a:t>
            </a:r>
            <a:r>
              <a:rPr lang="en-US" sz="3200" b="1" dirty="0" err="1" smtClean="0">
                <a:solidFill>
                  <a:srgbClr val="0000FF"/>
                </a:solidFill>
              </a:rPr>
              <a:t>keV</a:t>
            </a:r>
            <a:r>
              <a:rPr lang="en-US" sz="3200" b="1" dirty="0" smtClean="0">
                <a:solidFill>
                  <a:srgbClr val="0000FF"/>
                </a:solidFill>
              </a:rPr>
              <a:t> - ~25% @ 4 MeV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8" y="2183737"/>
            <a:ext cx="5224272" cy="1408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1" b="18296"/>
          <a:stretch/>
        </p:blipFill>
        <p:spPr>
          <a:xfrm>
            <a:off x="6985482" y="5346441"/>
            <a:ext cx="2731008" cy="541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1" b="19512"/>
          <a:stretch/>
        </p:blipFill>
        <p:spPr>
          <a:xfrm>
            <a:off x="6802602" y="6016398"/>
            <a:ext cx="3096768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18023" y="2711289"/>
            <a:ext cx="1399823" cy="3465689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67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lin ang="16200000" scaled="1"/>
            <a:tileRect/>
          </a:gra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4298" y="59034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8260" y="588074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527080" y="6228814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 smtClean="0"/>
              <a:t>90</a:t>
            </a:r>
            <a:r>
              <a:rPr lang="en-US" sz="2800" b="1" dirty="0" smtClean="0"/>
              <a:t>Zr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18023" y="5894074"/>
            <a:ext cx="1399823" cy="93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18023" y="5458647"/>
            <a:ext cx="1399823" cy="93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8023" y="5362223"/>
            <a:ext cx="1399823" cy="93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29442" y="2637683"/>
            <a:ext cx="1361654" cy="1500002"/>
            <a:chOff x="1270618" y="942392"/>
            <a:chExt cx="1361654" cy="150000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621902" y="942392"/>
              <a:ext cx="10370" cy="148667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270618" y="2429064"/>
              <a:ext cx="1361654" cy="1333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72066" y="954827"/>
              <a:ext cx="10370" cy="148667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026592" y="4223718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 smtClean="0"/>
              <a:t>89</a:t>
            </a:r>
            <a:r>
              <a:rPr lang="en-US" sz="2800" b="1" dirty="0" smtClean="0"/>
              <a:t>Zr</a:t>
            </a:r>
            <a:endParaRPr lang="en-US" sz="2800" b="1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36075" y="3885336"/>
            <a:ext cx="1355021" cy="134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22314" y="38543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534189" y="384105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9591" y="358865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0.589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741718" y="3408250"/>
            <a:ext cx="1349378" cy="107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28543" y="358705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45" name="TextBox 44"/>
          <p:cNvSpPr txBox="1"/>
          <p:nvPr/>
        </p:nvSpPr>
        <p:spPr>
          <a:xfrm>
            <a:off x="700542" y="308645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1.095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517041" y="308645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3/2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733517" y="2972094"/>
            <a:ext cx="1349378" cy="107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2761" y="265069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1.451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532036" y="263948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5/2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3311845" y="2814176"/>
            <a:ext cx="7306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462688" y="2814176"/>
            <a:ext cx="0" cy="336280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49089" y="403905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13771" y="2599716"/>
            <a:ext cx="4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-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2091096" y="4124355"/>
            <a:ext cx="2526750" cy="1243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540691" y="4125501"/>
            <a:ext cx="0" cy="206022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085450" y="6173290"/>
            <a:ext cx="2526750" cy="1243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66119" y="4824756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</a:t>
            </a:r>
            <a:r>
              <a:rPr lang="en-US" sz="2800" b="1" baseline="-25000" dirty="0" smtClean="0"/>
              <a:t>n</a:t>
            </a:r>
            <a:endParaRPr lang="en-US" sz="2800" b="1" baseline="-25000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2080726" y="2814176"/>
            <a:ext cx="1231119" cy="1323509"/>
          </a:xfrm>
          <a:prstGeom prst="straightConnector1">
            <a:avLst/>
          </a:prstGeom>
          <a:ln w="25400">
            <a:solidFill>
              <a:srgbClr val="0070C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080726" y="2814176"/>
            <a:ext cx="1231119" cy="1084647"/>
          </a:xfrm>
          <a:prstGeom prst="straightConnector1">
            <a:avLst/>
          </a:prstGeom>
          <a:ln w="254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091096" y="2814176"/>
            <a:ext cx="1220749" cy="594074"/>
          </a:xfrm>
          <a:prstGeom prst="straightConnector1">
            <a:avLst/>
          </a:prstGeom>
          <a:ln w="254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94200" y="3875530"/>
            <a:ext cx="2526750" cy="1243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094200" y="3428208"/>
            <a:ext cx="2526750" cy="1243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628216" y="3939689"/>
            <a:ext cx="7104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11.97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617846" y="366321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12.6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616929" y="3234377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13.1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606080" y="2597056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13.5</a:t>
            </a:r>
            <a:endParaRPr lang="en-US" b="1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/>
          <a:srcRect r="2699"/>
          <a:stretch/>
        </p:blipFill>
        <p:spPr>
          <a:xfrm>
            <a:off x="6719448" y="5464159"/>
            <a:ext cx="3718640" cy="114039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81" name="TextBox 80"/>
          <p:cNvSpPr txBox="1"/>
          <p:nvPr/>
        </p:nvSpPr>
        <p:spPr>
          <a:xfrm>
            <a:off x="3891122" y="113856"/>
            <a:ext cx="3916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baseline="30000" dirty="0" smtClean="0">
                <a:solidFill>
                  <a:srgbClr val="FF0000"/>
                </a:solidFill>
              </a:rPr>
              <a:t>90</a:t>
            </a:r>
            <a:r>
              <a:rPr lang="en-US" sz="6000" b="1" dirty="0" smtClean="0">
                <a:solidFill>
                  <a:srgbClr val="FF0000"/>
                </a:solidFill>
              </a:rPr>
              <a:t>Zr(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,n)</a:t>
            </a:r>
            <a:r>
              <a:rPr lang="en-US" sz="6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89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Zr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07246" y="1471597"/>
            <a:ext cx="956786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sz="2400" b="1" dirty="0" smtClean="0">
                <a:ea typeface="HG Mincho Light J" pitchFamily="2"/>
                <a:sym typeface="Symbol" panose="05050102010706020507" pitchFamily="18" charset="2"/>
              </a:rPr>
              <a:t></a:t>
            </a:r>
            <a:r>
              <a:rPr lang="en-US" sz="2400" b="1" dirty="0" smtClean="0">
                <a:ea typeface="HG Mincho Light J" pitchFamily="2"/>
              </a:rPr>
              <a:t>-</a:t>
            </a:r>
            <a:r>
              <a:rPr lang="en-US" sz="2400" b="1" dirty="0">
                <a:ea typeface="HG Mincho Light J" pitchFamily="2"/>
              </a:rPr>
              <a:t>ray Beam </a:t>
            </a:r>
            <a:r>
              <a:rPr lang="en-US" sz="2400" b="1" dirty="0" smtClean="0">
                <a:ea typeface="HG Mincho Light J" pitchFamily="2"/>
              </a:rPr>
              <a:t>Energies </a:t>
            </a:r>
            <a:r>
              <a:rPr lang="en-US" sz="2400" b="1" dirty="0">
                <a:ea typeface="HG Mincho Light J" pitchFamily="2"/>
              </a:rPr>
              <a:t>(MeV): </a:t>
            </a:r>
            <a:r>
              <a:rPr lang="en-US" sz="2400" b="1" dirty="0" smtClean="0">
                <a:ea typeface="HG Mincho Light J" pitchFamily="2"/>
              </a:rPr>
              <a:t>11.75, 12, 12.1, 12.2, 12.4, 12.5, 12.8, 13, 13.5</a:t>
            </a:r>
            <a:endParaRPr lang="en-US" sz="2400" b="1" dirty="0">
              <a:ea typeface="HG Mincho Light J" pitchFamily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29957" y="4310524"/>
            <a:ext cx="5161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b</a:t>
            </a:r>
            <a:r>
              <a:rPr lang="en-US" sz="2800" b="1" i="1" baseline="-25000" dirty="0"/>
              <a:t>i</a:t>
            </a:r>
            <a:r>
              <a:rPr lang="en-US" sz="2800" dirty="0" smtClean="0"/>
              <a:t> – neutron branching from TALYS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calculations</a:t>
            </a:r>
            <a:endParaRPr lang="en-US" sz="2800" dirty="0"/>
          </a:p>
        </p:txBody>
      </p:sp>
      <p:sp>
        <p:nvSpPr>
          <p:cNvPr id="85" name="TextBox 84"/>
          <p:cNvSpPr txBox="1"/>
          <p:nvPr/>
        </p:nvSpPr>
        <p:spPr>
          <a:xfrm>
            <a:off x="6029957" y="3475065"/>
            <a:ext cx="6092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ym typeface="Symbol" panose="05050102010706020507" pitchFamily="18" charset="2"/>
              </a:rPr>
              <a:t></a:t>
            </a:r>
            <a:r>
              <a:rPr lang="en-US" sz="2800" b="1" i="1" baseline="-25000" dirty="0" err="1" smtClean="0">
                <a:sym typeface="Symbol" panose="05050102010706020507" pitchFamily="18" charset="2"/>
              </a:rPr>
              <a:t>ni</a:t>
            </a:r>
            <a:r>
              <a:rPr lang="en-US" sz="2800" i="1" dirty="0" smtClean="0">
                <a:sym typeface="Symbol" panose="05050102010706020507" pitchFamily="18" charset="2"/>
              </a:rPr>
              <a:t>(E</a:t>
            </a:r>
            <a:r>
              <a:rPr lang="en-US" sz="2800" i="1" baseline="-25000" dirty="0" smtClean="0">
                <a:sym typeface="Symbol" panose="05050102010706020507" pitchFamily="18" charset="2"/>
              </a:rPr>
              <a:t>ni</a:t>
            </a:r>
            <a:r>
              <a:rPr lang="en-US" sz="2800" i="1" dirty="0" smtClean="0">
                <a:sym typeface="Symbol" panose="05050102010706020507" pitchFamily="18" charset="2"/>
              </a:rPr>
              <a:t>)</a:t>
            </a:r>
            <a:r>
              <a:rPr lang="en-US" sz="2800" i="1" baseline="-25000" dirty="0" smtClean="0">
                <a:sym typeface="Symbol" panose="05050102010706020507" pitchFamily="18" charset="2"/>
              </a:rPr>
              <a:t> </a:t>
            </a:r>
            <a:r>
              <a:rPr lang="en-US" sz="2800" dirty="0" smtClean="0">
                <a:sym typeface="Symbol" panose="05050102010706020507" pitchFamily="18" charset="2"/>
              </a:rPr>
              <a:t>– neutron efficiency from Geant4</a:t>
            </a:r>
          </a:p>
          <a:p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smtClean="0">
                <a:sym typeface="Symbol" panose="05050102010706020507" pitchFamily="18" charset="2"/>
              </a:rPr>
              <a:t>              simulations</a:t>
            </a:r>
            <a:endParaRPr lang="en-US" sz="28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4384040" y="1418879"/>
            <a:ext cx="3916457" cy="6344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1538" y="1418879"/>
            <a:ext cx="1768699" cy="634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9442" y="226247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MeV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2103296" y="2964225"/>
            <a:ext cx="2526750" cy="1243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599124" y="2808655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13.4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10993" y="3408250"/>
            <a:ext cx="0" cy="71610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107458" y="3875530"/>
            <a:ext cx="2882" cy="26215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 b="18747"/>
          <a:stretch/>
        </p:blipFill>
        <p:spPr>
          <a:xfrm>
            <a:off x="6698151" y="2571861"/>
            <a:ext cx="3761232" cy="6904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25157" y="2028708"/>
            <a:ext cx="190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L=0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(s-wave neutrons)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5" grpId="0"/>
      <p:bldP spid="74" grpId="0" animBg="1"/>
      <p:bldP spid="75" grpId="0"/>
      <p:bldP spid="76" grpId="0"/>
      <p:bldP spid="84" grpId="0"/>
      <p:bldP spid="85" grpId="0"/>
      <p:bldP spid="6" grpId="0" animBg="1"/>
      <p:bldP spid="8" grpId="0" animBg="1"/>
      <p:bldP spid="5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20" r="2745"/>
          <a:stretch/>
        </p:blipFill>
        <p:spPr>
          <a:xfrm>
            <a:off x="102686" y="1616432"/>
            <a:ext cx="11769037" cy="3823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8269" y="226866"/>
            <a:ext cx="3916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baseline="30000" dirty="0" smtClean="0">
                <a:solidFill>
                  <a:srgbClr val="FF0000"/>
                </a:solidFill>
              </a:rPr>
              <a:t>90</a:t>
            </a:r>
            <a:r>
              <a:rPr lang="en-US" sz="6000" b="1" dirty="0" smtClean="0">
                <a:solidFill>
                  <a:srgbClr val="FF0000"/>
                </a:solidFill>
              </a:rPr>
              <a:t>Zr(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,n)</a:t>
            </a:r>
            <a:r>
              <a:rPr lang="en-US" sz="6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89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Zr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" y="2257778"/>
            <a:ext cx="10047111" cy="11885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3199" y="3446299"/>
            <a:ext cx="10047111" cy="17353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50898" y="3456789"/>
            <a:ext cx="3520825" cy="499391"/>
          </a:xfrm>
          <a:prstGeom prst="rect">
            <a:avLst/>
          </a:prstGeom>
          <a:solidFill>
            <a:srgbClr val="FFC000">
              <a:alpha val="2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71036" y="6259224"/>
            <a:ext cx="564628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A. Banu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Phys. Rev. C 99, 025802 (2019)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7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93" y="1517649"/>
            <a:ext cx="8987176" cy="4838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8269" y="226866"/>
            <a:ext cx="3916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baseline="30000" dirty="0" smtClean="0">
                <a:solidFill>
                  <a:srgbClr val="FF0000"/>
                </a:solidFill>
              </a:rPr>
              <a:t>90</a:t>
            </a:r>
            <a:r>
              <a:rPr lang="en-US" sz="6000" b="1" dirty="0" smtClean="0">
                <a:solidFill>
                  <a:srgbClr val="FF0000"/>
                </a:solidFill>
              </a:rPr>
              <a:t>Zr(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,n)</a:t>
            </a:r>
            <a:r>
              <a:rPr lang="en-US" sz="6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89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Zr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095" y="2528596"/>
            <a:ext cx="8026472" cy="22666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4095" y="4795286"/>
            <a:ext cx="8026472" cy="1195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54269" y="4788793"/>
            <a:ext cx="178769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excited 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4269" y="5184518"/>
            <a:ext cx="178769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excited 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45855" y="5572571"/>
            <a:ext cx="17961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 smtClean="0"/>
              <a:t> excited states</a:t>
            </a:r>
          </a:p>
        </p:txBody>
      </p:sp>
    </p:spTree>
    <p:extLst>
      <p:ext uri="{BB962C8B-B14F-4D97-AF65-F5344CB8AC3E}">
        <p14:creationId xmlns:p14="http://schemas.microsoft.com/office/powerpoint/2010/main" val="25351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1127507"/>
            <a:ext cx="10058400" cy="565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1127507"/>
            <a:ext cx="10058400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0167" y="173173"/>
            <a:ext cx="3916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baseline="30000" dirty="0" smtClean="0">
                <a:solidFill>
                  <a:srgbClr val="FF0000"/>
                </a:solidFill>
              </a:rPr>
              <a:t>90</a:t>
            </a:r>
            <a:r>
              <a:rPr lang="en-US" sz="6000" b="1" dirty="0" smtClean="0">
                <a:solidFill>
                  <a:srgbClr val="FF0000"/>
                </a:solidFill>
              </a:rPr>
              <a:t>Zr(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,n)</a:t>
            </a:r>
            <a:r>
              <a:rPr lang="en-US" sz="6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89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Zr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273209" y="2679406"/>
            <a:ext cx="21265" cy="33705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35694" y="1905000"/>
            <a:ext cx="208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nly </a:t>
            </a:r>
            <a:r>
              <a:rPr lang="en-US" b="1" dirty="0" err="1" smtClean="0">
                <a:solidFill>
                  <a:srgbClr val="FF0000"/>
                </a:solidFill>
              </a:rPr>
              <a:t>g.s</a:t>
            </a:r>
            <a:r>
              <a:rPr lang="en-US" b="1" dirty="0" smtClean="0">
                <a:solidFill>
                  <a:srgbClr val="FF0000"/>
                </a:solidFill>
              </a:rPr>
              <a:t>. neutrons 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6493" y="6049926"/>
            <a:ext cx="5934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8" y="0"/>
            <a:ext cx="66821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5373" y="425302"/>
            <a:ext cx="4807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baseline="30000" dirty="0" smtClean="0">
                <a:solidFill>
                  <a:srgbClr val="FF0000"/>
                </a:solidFill>
              </a:rPr>
              <a:t>94</a:t>
            </a:r>
            <a:r>
              <a:rPr lang="en-US" sz="6000" b="1" dirty="0" smtClean="0">
                <a:solidFill>
                  <a:srgbClr val="FF0000"/>
                </a:solidFill>
              </a:rPr>
              <a:t>Mo(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,n)</a:t>
            </a:r>
            <a:r>
              <a:rPr lang="en-US" sz="6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93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Mo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923" y="709128"/>
            <a:ext cx="5825533" cy="29839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923" y="3693042"/>
            <a:ext cx="5825533" cy="26633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98781" y="3631109"/>
            <a:ext cx="1742465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excited state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excited state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excited states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excited states</a:t>
            </a:r>
          </a:p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 smtClean="0"/>
              <a:t> excited states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 excited states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 excited states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 excited states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14</a:t>
            </a:r>
            <a:r>
              <a:rPr lang="en-US" dirty="0" smtClean="0"/>
              <a:t> excited states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22</a:t>
            </a:r>
            <a:r>
              <a:rPr lang="en-US" dirty="0" smtClean="0"/>
              <a:t> excited states</a:t>
            </a:r>
          </a:p>
        </p:txBody>
      </p:sp>
    </p:spTree>
    <p:extLst>
      <p:ext uri="{BB962C8B-B14F-4D97-AF65-F5344CB8AC3E}">
        <p14:creationId xmlns:p14="http://schemas.microsoft.com/office/powerpoint/2010/main" val="2913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49" r="3934"/>
          <a:stretch>
            <a:fillRect/>
          </a:stretch>
        </p:blipFill>
        <p:spPr bwMode="auto">
          <a:xfrm>
            <a:off x="4002312" y="1"/>
            <a:ext cx="4288974" cy="430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8" descr="bd0622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143000"/>
            <a:ext cx="1638300" cy="1778726"/>
          </a:xfrm>
          <a:prstGeom prst="rect">
            <a:avLst/>
          </a:prstGeom>
          <a:noFill/>
        </p:spPr>
      </p:pic>
      <p:pic>
        <p:nvPicPr>
          <p:cNvPr id="4" name="Picture 17" descr="bd0621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7535" y="381000"/>
            <a:ext cx="1295400" cy="1672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22736" y="2209800"/>
            <a:ext cx="218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From nuclei…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0" y="381000"/>
            <a:ext cx="153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 stars…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172" y="4419601"/>
            <a:ext cx="917712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Nuclear Physics is basic to two major </a:t>
            </a:r>
            <a:r>
              <a:rPr lang="en-US" sz="2800" b="1">
                <a:solidFill>
                  <a:srgbClr val="FF0000"/>
                </a:solidFill>
              </a:rPr>
              <a:t>themes </a:t>
            </a:r>
            <a:r>
              <a:rPr lang="en-US" sz="2800" b="1" smtClean="0">
                <a:solidFill>
                  <a:srgbClr val="FF0000"/>
                </a:solidFill>
              </a:rPr>
              <a:t>in </a:t>
            </a:r>
            <a:r>
              <a:rPr lang="en-US" sz="2800" b="1" dirty="0">
                <a:solidFill>
                  <a:srgbClr val="FF0000"/>
                </a:solidFill>
              </a:rPr>
              <a:t>astrophysics: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the (</a:t>
            </a:r>
            <a:r>
              <a:rPr lang="en-US" sz="2800" dirty="0" err="1"/>
              <a:t>nucleo</a:t>
            </a:r>
            <a:r>
              <a:rPr lang="en-US" sz="2800" dirty="0"/>
              <a:t>)synthesis of the chemical elements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 the energy generation in stars and stellar environments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0" y="1126438"/>
            <a:ext cx="10058400" cy="565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0" y="1126438"/>
            <a:ext cx="10058400" cy="565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8526" y="110775"/>
            <a:ext cx="4807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baseline="30000" dirty="0" smtClean="0">
                <a:solidFill>
                  <a:srgbClr val="FF0000"/>
                </a:solidFill>
              </a:rPr>
              <a:t>94</a:t>
            </a:r>
            <a:r>
              <a:rPr lang="en-US" sz="6000" b="1" dirty="0" smtClean="0">
                <a:solidFill>
                  <a:srgbClr val="FF0000"/>
                </a:solidFill>
              </a:rPr>
              <a:t>Mo(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,n)</a:t>
            </a:r>
            <a:r>
              <a:rPr lang="en-US" sz="60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93</a:t>
            </a:r>
            <a:r>
              <a:rPr lang="en-US" sz="6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Mo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27451" y="3498112"/>
            <a:ext cx="2" cy="253054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534525" y="1676400"/>
            <a:ext cx="208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nly </a:t>
            </a:r>
            <a:r>
              <a:rPr lang="en-US" b="1" dirty="0" err="1" smtClean="0">
                <a:solidFill>
                  <a:srgbClr val="FF0000"/>
                </a:solidFill>
              </a:rPr>
              <a:t>g.s</a:t>
            </a:r>
            <a:r>
              <a:rPr lang="en-US" b="1" dirty="0" smtClean="0">
                <a:solidFill>
                  <a:srgbClr val="FF0000"/>
                </a:solidFill>
              </a:rPr>
              <a:t>. neutrons 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4749" y="6037142"/>
            <a:ext cx="55175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10.8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5420679"/>
            <a:ext cx="2743200" cy="365125"/>
          </a:xfrm>
        </p:spPr>
        <p:txBody>
          <a:bodyPr/>
          <a:lstStyle/>
          <a:p>
            <a:fld id="{7C3CE67C-3495-44AF-8C72-8E42522D8768}" type="slidenum">
              <a:rPr lang="en-US" smtClean="0"/>
              <a:t>21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0694" y="159351"/>
            <a:ext cx="3950070" cy="5720447"/>
            <a:chOff x="120693" y="1982090"/>
            <a:chExt cx="3643233" cy="48333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93" y="1982090"/>
              <a:ext cx="3643233" cy="23893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5327" r="4146" b="3234"/>
            <a:stretch/>
          </p:blipFill>
          <p:spPr>
            <a:xfrm>
              <a:off x="160485" y="4371448"/>
              <a:ext cx="3454586" cy="244402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117" y="148062"/>
            <a:ext cx="4268465" cy="5697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4792"/>
          <a:stretch/>
        </p:blipFill>
        <p:spPr>
          <a:xfrm>
            <a:off x="7929163" y="283529"/>
            <a:ext cx="4128158" cy="5581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71036" y="6259224"/>
            <a:ext cx="564628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A. Banu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Phys. Rev. C 99, 025802 (2019)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6367" t="11491" r="1400" b="15496"/>
          <a:stretch/>
        </p:blipFill>
        <p:spPr>
          <a:xfrm>
            <a:off x="2501883" y="5991447"/>
            <a:ext cx="3090843" cy="797441"/>
          </a:xfrm>
          <a:prstGeom prst="rect">
            <a:avLst/>
          </a:prstGeom>
          <a:solidFill>
            <a:srgbClr val="FFDF79"/>
          </a:solidFill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486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4765" y="271312"/>
            <a:ext cx="780213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Messages to take away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399" y="1464793"/>
            <a:ext cx="111647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  </a:t>
            </a:r>
            <a:r>
              <a:rPr lang="en-US" sz="2800" b="1" dirty="0" smtClean="0"/>
              <a:t>Accurate measurements of cross sections</a:t>
            </a:r>
            <a:r>
              <a:rPr lang="en-US" sz="2800" dirty="0" smtClean="0"/>
              <a:t> of </a:t>
            </a:r>
            <a:r>
              <a:rPr lang="en-US" sz="2800" dirty="0" err="1" smtClean="0"/>
              <a:t>photoneutron</a:t>
            </a:r>
            <a:r>
              <a:rPr lang="en-US" sz="2800" dirty="0" smtClean="0"/>
              <a:t> reactions</a:t>
            </a:r>
          </a:p>
          <a:p>
            <a:r>
              <a:rPr lang="en-US" sz="2800" dirty="0" smtClean="0"/>
              <a:t>     help constrain the </a:t>
            </a:r>
            <a:r>
              <a:rPr lang="en-US" sz="2800" b="1" i="1" dirty="0" smtClean="0"/>
              <a:t>E1</a:t>
            </a:r>
            <a:r>
              <a:rPr lang="en-US" sz="2800" b="1" dirty="0" smtClean="0"/>
              <a:t> </a:t>
            </a:r>
            <a:r>
              <a:rPr lang="en-US" sz="2800" b="1" dirty="0" smtClean="0">
                <a:sym typeface="Symbol" panose="05050102010706020507" pitchFamily="18" charset="2"/>
              </a:rPr>
              <a:t>-ray strength function models </a:t>
            </a:r>
            <a:r>
              <a:rPr lang="en-US" sz="2800" dirty="0" smtClean="0">
                <a:sym typeface="Symbol" panose="05050102010706020507" pitchFamily="18" charset="2"/>
              </a:rPr>
              <a:t>necessary for</a:t>
            </a:r>
          </a:p>
          <a:p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smtClean="0">
                <a:sym typeface="Symbol" panose="05050102010706020507" pitchFamily="18" charset="2"/>
              </a:rPr>
              <a:t>    calculating </a:t>
            </a:r>
            <a:r>
              <a:rPr lang="en-US" sz="2800" b="1" dirty="0" smtClean="0">
                <a:sym typeface="Symbol" panose="05050102010706020507" pitchFamily="18" charset="2"/>
              </a:rPr>
              <a:t>stellar photodisintegration reaction rates </a:t>
            </a:r>
            <a:endParaRPr lang="en-US" sz="2800" b="1" dirty="0">
              <a:sym typeface="Symbol" panose="05050102010706020507" pitchFamily="18" charset="2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But these laboratory cross sections only determine a small fraction of the actual stellar reaction rate  they are </a:t>
            </a:r>
            <a:r>
              <a:rPr lang="en-US" sz="2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not suited to directly constrain </a:t>
            </a:r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stellar photodisintegration reaction rates!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ym typeface="Symbol" panose="05050102010706020507" pitchFamily="18" charset="2"/>
              </a:rPr>
              <a:t>  </a:t>
            </a:r>
            <a:r>
              <a:rPr lang="en-US" sz="2800" b="1" dirty="0" smtClean="0">
                <a:sym typeface="Symbol" panose="05050102010706020507" pitchFamily="18" charset="2"/>
              </a:rPr>
              <a:t>Neutrons emitted from excited states </a:t>
            </a:r>
            <a:r>
              <a:rPr lang="en-US" sz="2800" dirty="0" smtClean="0">
                <a:sym typeface="Symbol" panose="05050102010706020507" pitchFamily="18" charset="2"/>
              </a:rPr>
              <a:t>in the residual nucleus must be</a:t>
            </a:r>
          </a:p>
          <a:p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smtClean="0">
                <a:sym typeface="Symbol" panose="05050102010706020507" pitchFamily="18" charset="2"/>
              </a:rPr>
              <a:t>    appropriately accounted for when extracting laboratory </a:t>
            </a:r>
            <a:r>
              <a:rPr lang="en-US" sz="2800" dirty="0" err="1" smtClean="0">
                <a:sym typeface="Symbol" panose="05050102010706020507" pitchFamily="18" charset="2"/>
              </a:rPr>
              <a:t>photoneutron</a:t>
            </a:r>
            <a:endParaRPr lang="en-US" sz="2800" dirty="0" smtClean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 </a:t>
            </a:r>
            <a:r>
              <a:rPr lang="en-US" sz="2800" dirty="0" smtClean="0">
                <a:sym typeface="Symbol" panose="05050102010706020507" pitchFamily="18" charset="2"/>
              </a:rPr>
              <a:t>    reaction cross sections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If only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neutrons emitted from the ground state 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in the residual nucleus are considered, the </a:t>
            </a:r>
            <a:r>
              <a:rPr lang="en-US" sz="2400" dirty="0" err="1">
                <a:solidFill>
                  <a:srgbClr val="0070C0"/>
                </a:solidFill>
                <a:sym typeface="Symbol" panose="05050102010706020507" pitchFamily="18" charset="2"/>
              </a:rPr>
              <a:t>photoneutron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 reaction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cross sections can be overestimated</a:t>
            </a:r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!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eriodicchartchemgalax"/>
          <p:cNvPicPr>
            <a:picLocks noChangeAspect="1" noChangeArrowheads="1"/>
          </p:cNvPicPr>
          <p:nvPr/>
        </p:nvPicPr>
        <p:blipFill>
          <a:blip r:embed="rId4" cstate="print"/>
          <a:srcRect r="11111" b="5830"/>
          <a:stretch>
            <a:fillRect/>
          </a:stretch>
        </p:blipFill>
        <p:spPr bwMode="auto">
          <a:xfrm>
            <a:off x="1778000" y="152400"/>
            <a:ext cx="8610600" cy="6553200"/>
          </a:xfrm>
          <a:prstGeom prst="rect">
            <a:avLst/>
          </a:prstGeom>
          <a:noFill/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133600" y="2701925"/>
            <a:ext cx="7772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Just As Your Parents Told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You Really Are Star Material 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764" y="6075144"/>
            <a:ext cx="1388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</a:t>
            </a:r>
          </a:p>
          <a:p>
            <a:r>
              <a:rPr lang="en-US" dirty="0" smtClean="0"/>
              <a:t>Joe </a:t>
            </a:r>
            <a:r>
              <a:rPr lang="en-US" dirty="0" err="1" smtClean="0"/>
              <a:t>Natowitz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6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767" y="579476"/>
            <a:ext cx="7315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“The most incomprehensible thing about the universe is that it is comprehensible.”</a:t>
            </a:r>
          </a:p>
          <a:p>
            <a:endParaRPr lang="en-US" sz="4400" dirty="0"/>
          </a:p>
          <a:p>
            <a:r>
              <a:rPr lang="en-US" sz="4400" dirty="0"/>
              <a:t>—Albert Einstein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9219" y="4626566"/>
            <a:ext cx="58769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Let’s do Physics!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98" y="-12694"/>
            <a:ext cx="7304567" cy="227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02" y="2548970"/>
            <a:ext cx="3732153" cy="158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55" y="2338835"/>
            <a:ext cx="3102311" cy="20073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117" y="4427155"/>
            <a:ext cx="119569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theoretical work was performed within the IAEA CRP on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“Updating the Photonuclear Data Library and Generating a Reference Database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 for Photon Strength Functions” </a:t>
            </a:r>
            <a:r>
              <a:rPr lang="en-US" sz="2800" b="1" dirty="0" smtClean="0"/>
              <a:t>(F41032)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507" y="5987018"/>
            <a:ext cx="933806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S. </a:t>
            </a:r>
            <a:r>
              <a:rPr lang="en-US" b="1" dirty="0" err="1" smtClean="0"/>
              <a:t>Goriely</a:t>
            </a:r>
            <a:r>
              <a:rPr lang="en-US" b="1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b="1" dirty="0" smtClean="0"/>
              <a:t>Eur. Phys. J. A55, 172 (2019): </a:t>
            </a:r>
            <a:r>
              <a:rPr lang="en-US" b="1" i="1" dirty="0" smtClean="0">
                <a:solidFill>
                  <a:srgbClr val="002060"/>
                </a:solidFill>
              </a:rPr>
              <a:t>Reference Database for Photon Strength Functions</a:t>
            </a:r>
          </a:p>
          <a:p>
            <a:r>
              <a:rPr lang="en-US" b="1" dirty="0" smtClean="0"/>
              <a:t>T. Kawano </a:t>
            </a:r>
            <a:r>
              <a:rPr lang="en-US" i="1" dirty="0" smtClean="0"/>
              <a:t>et al., </a:t>
            </a:r>
            <a:r>
              <a:rPr lang="en-US" b="1" dirty="0" err="1" smtClean="0"/>
              <a:t>Nucl</a:t>
            </a:r>
            <a:r>
              <a:rPr lang="en-US" b="1" dirty="0" smtClean="0"/>
              <a:t>. Data Sheets 163, 109 (2020): </a:t>
            </a:r>
            <a:r>
              <a:rPr lang="en-US" b="1" i="1" dirty="0" smtClean="0">
                <a:solidFill>
                  <a:srgbClr val="002060"/>
                </a:solidFill>
              </a:rPr>
              <a:t>IAEA Photonuclear Data Library 2019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280_wall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9818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1" y="228600"/>
            <a:ext cx="6452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gerian" pitchFamily="82" charset="0"/>
              </a:rPr>
              <a:t>THE Big 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7918" y="1828801"/>
            <a:ext cx="8503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Where Do The Chemical Building Blocks Of</a:t>
            </a:r>
          </a:p>
          <a:p>
            <a:pPr marL="342900" indent="-342900"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Humankind Come From?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4970" y="4251068"/>
            <a:ext cx="6133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What Makes The Stars Shine?</a:t>
            </a:r>
            <a:endParaRPr lang="en-US" sz="32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77035" y="184404"/>
            <a:ext cx="96452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 dirty="0">
                <a:latin typeface="Verdana" pitchFamily="34" charset="0"/>
              </a:rPr>
              <a:t>Stellar life </a:t>
            </a:r>
            <a:r>
              <a:rPr lang="en-US" sz="3200" dirty="0" smtClean="0">
                <a:latin typeface="Verdana" pitchFamily="34" charset="0"/>
              </a:rPr>
              <a:t>cycle: Nucleosynthesis up to Iron</a:t>
            </a:r>
            <a:endParaRPr lang="en-US" sz="3200" dirty="0">
              <a:latin typeface="Verdana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49273" y="3886201"/>
            <a:ext cx="1795462" cy="671513"/>
            <a:chOff x="4446" y="1389"/>
            <a:chExt cx="1131" cy="423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auto">
            <a:xfrm>
              <a:off x="4513" y="1389"/>
              <a:ext cx="998" cy="403"/>
            </a:xfrm>
            <a:prstGeom prst="flowChartAlternateProcess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2" name="Text Box 12"/>
            <p:cNvSpPr txBox="1">
              <a:spLocks noChangeArrowheads="1"/>
            </p:cNvSpPr>
            <p:nvPr/>
          </p:nvSpPr>
          <p:spPr bwMode="auto">
            <a:xfrm>
              <a:off x="4446" y="1408"/>
              <a:ext cx="113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>
                  <a:solidFill>
                    <a:srgbClr val="336699"/>
                  </a:solidFill>
                  <a:latin typeface="Comic Sans MS" pitchFamily="66" charset="0"/>
                </a:rPr>
                <a:t>thermonuclear </a:t>
              </a:r>
            </a:p>
            <a:p>
              <a:pPr algn="ctr" eaLnBrk="0" hangingPunct="0"/>
              <a:r>
                <a:rPr lang="en-GB">
                  <a:solidFill>
                    <a:srgbClr val="336699"/>
                  </a:solidFill>
                  <a:latin typeface="Comic Sans MS" pitchFamily="66" charset="0"/>
                </a:rPr>
                <a:t>reactions</a:t>
              </a:r>
            </a:p>
          </p:txBody>
        </p:sp>
      </p:grpSp>
      <p:pic>
        <p:nvPicPr>
          <p:cNvPr id="66573" name="Picture 13" descr="sun"/>
          <p:cNvPicPr>
            <a:picLocks noChangeAspect="1" noChangeArrowheads="1"/>
          </p:cNvPicPr>
          <p:nvPr/>
        </p:nvPicPr>
        <p:blipFill>
          <a:blip r:embed="rId4" cstate="print"/>
          <a:srcRect l="2461" r="2461"/>
          <a:stretch>
            <a:fillRect/>
          </a:stretch>
        </p:blipFill>
        <p:spPr bwMode="auto">
          <a:xfrm>
            <a:off x="6850836" y="2133601"/>
            <a:ext cx="1889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dust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 l="45494" t="8145" r="3499" b="10861"/>
          <a:stretch>
            <a:fillRect/>
          </a:stretch>
        </p:blipFill>
        <p:spPr bwMode="auto">
          <a:xfrm>
            <a:off x="1593036" y="2133600"/>
            <a:ext cx="18002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3726636" y="1524001"/>
            <a:ext cx="288131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de-DE" sz="1600" b="1">
                <a:solidFill>
                  <a:srgbClr val="003399"/>
                </a:solidFill>
                <a:latin typeface="Comic Sans MS" pitchFamily="66" charset="0"/>
              </a:rPr>
              <a:t>BIRTH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gravitational contraction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4336235" y="3760788"/>
            <a:ext cx="1676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de-DE" sz="1600" b="1">
                <a:solidFill>
                  <a:srgbClr val="003399"/>
                </a:solidFill>
                <a:latin typeface="Comic Sans MS" pitchFamily="66" charset="0"/>
              </a:rPr>
              <a:t>DEATH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explosion</a:t>
            </a:r>
            <a:endParaRPr lang="de-DE" sz="1600">
              <a:solidFill>
                <a:srgbClr val="CC0000"/>
              </a:solidFill>
              <a:latin typeface="Comic Sans MS" pitchFamily="66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77161" y="3886201"/>
            <a:ext cx="1585913" cy="650875"/>
            <a:chOff x="204" y="1389"/>
            <a:chExt cx="999" cy="410"/>
          </a:xfrm>
        </p:grpSpPr>
        <p:sp>
          <p:nvSpPr>
            <p:cNvPr id="66577" name="AutoShape 17"/>
            <p:cNvSpPr>
              <a:spLocks noChangeArrowheads="1"/>
            </p:cNvSpPr>
            <p:nvPr/>
          </p:nvSpPr>
          <p:spPr bwMode="auto">
            <a:xfrm>
              <a:off x="204" y="1389"/>
              <a:ext cx="999" cy="409"/>
            </a:xfrm>
            <a:prstGeom prst="flowChartAlternateProcess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373" y="1395"/>
              <a:ext cx="64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>
                  <a:solidFill>
                    <a:srgbClr val="336699"/>
                  </a:solidFill>
                  <a:latin typeface="Comic Sans MS" pitchFamily="66" charset="0"/>
                </a:rPr>
                <a:t>element</a:t>
              </a:r>
            </a:p>
            <a:p>
              <a:pPr algn="ctr" eaLnBrk="0" hangingPunct="0"/>
              <a:r>
                <a:rPr lang="it-IT">
                  <a:solidFill>
                    <a:srgbClr val="336699"/>
                  </a:solidFill>
                  <a:latin typeface="Comic Sans MS" pitchFamily="66" charset="0"/>
                </a:rPr>
                <a:t>mixing</a:t>
              </a:r>
              <a:endParaRPr lang="en-GB">
                <a:solidFill>
                  <a:srgbClr val="336699"/>
                </a:solidFill>
                <a:latin typeface="Comic Sans MS" pitchFamily="66" charset="0"/>
              </a:endParaRPr>
            </a:p>
          </p:txBody>
        </p:sp>
      </p:grp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 rot="16233078" flipV="1">
            <a:off x="4595792" y="2026445"/>
            <a:ext cx="608013" cy="4022725"/>
          </a:xfrm>
          <a:prstGeom prst="curvedRightArrow">
            <a:avLst>
              <a:gd name="adj1" fmla="val 44292"/>
              <a:gd name="adj2" fmla="val 163015"/>
              <a:gd name="adj3" fmla="val 34514"/>
            </a:avLst>
          </a:prstGeom>
          <a:gradFill rotWithShape="0">
            <a:gsLst>
              <a:gs pos="0">
                <a:srgbClr val="FFCC00"/>
              </a:gs>
              <a:gs pos="100000">
                <a:srgbClr val="993300"/>
              </a:gs>
            </a:gsLst>
            <a:lin ang="0" scaled="1"/>
          </a:gra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1196161" y="1728788"/>
            <a:ext cx="193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CC0000"/>
                </a:solidFill>
                <a:latin typeface="Comic Sans MS" pitchFamily="66" charset="0"/>
              </a:rPr>
              <a:t>Interstellar gas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7689036" y="1701801"/>
            <a:ext cx="79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CC0000"/>
                </a:solidFill>
                <a:latin typeface="Comic Sans MS" pitchFamily="66" charset="0"/>
              </a:rPr>
              <a:t>Stars</a:t>
            </a:r>
          </a:p>
        </p:txBody>
      </p:sp>
      <p:sp>
        <p:nvSpPr>
          <p:cNvPr id="66584" name="AutoShape 24"/>
          <p:cNvSpPr>
            <a:spLocks noChangeAspect="1" noChangeArrowheads="1"/>
          </p:cNvSpPr>
          <p:nvPr/>
        </p:nvSpPr>
        <p:spPr bwMode="auto">
          <a:xfrm rot="16191628" flipH="1">
            <a:off x="5021242" y="-429418"/>
            <a:ext cx="714375" cy="4313238"/>
          </a:xfrm>
          <a:prstGeom prst="curvedRightArrow">
            <a:avLst>
              <a:gd name="adj1" fmla="val 40420"/>
              <a:gd name="adj2" fmla="val 148764"/>
              <a:gd name="adj3" fmla="val 34514"/>
            </a:avLst>
          </a:prstGeom>
          <a:gradFill rotWithShape="0">
            <a:gsLst>
              <a:gs pos="0">
                <a:srgbClr val="FFCC00"/>
              </a:gs>
              <a:gs pos="100000">
                <a:srgbClr val="993300"/>
              </a:gs>
            </a:gsLst>
            <a:lin ang="0" scaled="1"/>
          </a:gra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 rot="16200000">
            <a:off x="7496948" y="4587875"/>
            <a:ext cx="608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ym typeface="Symbol" pitchFamily="18" charset="2"/>
              </a:rPr>
              <a:t>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2785248" y="3159125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2485210" y="3390900"/>
            <a:ext cx="825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metals</a:t>
            </a:r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1671" y="1103410"/>
            <a:ext cx="1515848" cy="1515848"/>
          </a:xfrm>
          <a:prstGeom prst="rect">
            <a:avLst/>
          </a:prstGeom>
          <a:noFill/>
        </p:spPr>
      </p:pic>
      <p:pic>
        <p:nvPicPr>
          <p:cNvPr id="24" name="Picture 7" descr="Evolved_star_fusion_shel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8086" y="4786682"/>
            <a:ext cx="1664549" cy="166454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4</a:t>
            </a:fld>
            <a:endParaRPr lang="en-US"/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6428560" y="5218114"/>
            <a:ext cx="2736850" cy="8016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energy production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stability against collapse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synthesis of  “metals”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50" y="2686053"/>
            <a:ext cx="2934889" cy="2532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4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828801" y="160339"/>
            <a:ext cx="6138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>
                <a:latin typeface="Verdana" pitchFamily="34" charset="0"/>
              </a:rPr>
              <a:t>Abundance of the Elements</a:t>
            </a:r>
            <a:endParaRPr lang="en-US" sz="3200">
              <a:solidFill>
                <a:srgbClr val="990033"/>
              </a:solidFill>
              <a:latin typeface="Verdana" pitchFamily="34" charset="0"/>
            </a:endParaRPr>
          </a:p>
        </p:txBody>
      </p:sp>
      <p:pic>
        <p:nvPicPr>
          <p:cNvPr id="65544" name="Picture 8" descr="abundances"/>
          <p:cNvPicPr>
            <a:picLocks noChangeAspect="1" noChangeArrowheads="1"/>
          </p:cNvPicPr>
          <p:nvPr/>
        </p:nvPicPr>
        <p:blipFill>
          <a:blip r:embed="rId4" cstate="print"/>
          <a:srcRect l="2264" t="1964" r="4369" b="981"/>
          <a:stretch>
            <a:fillRect/>
          </a:stretch>
        </p:blipFill>
        <p:spPr bwMode="auto">
          <a:xfrm>
            <a:off x="1981200" y="8382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1523207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556945" y="1570038"/>
            <a:ext cx="90765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omic Sans MS" pitchFamily="66" charset="0"/>
              </a:rPr>
              <a:t>Almost 5 billion years ago, our solar system began the journey</a:t>
            </a:r>
          </a:p>
          <a:p>
            <a:pPr algn="ctr"/>
            <a:r>
              <a:rPr lang="en-US" sz="2400">
                <a:latin typeface="Comic Sans MS" pitchFamily="66" charset="0"/>
              </a:rPr>
              <a:t>with its gravitation collapse…</a:t>
            </a:r>
          </a:p>
          <a:p>
            <a:pPr algn="ctr"/>
            <a:endParaRPr lang="en-US" sz="2400">
              <a:latin typeface="Comic Sans MS" pitchFamily="66" charset="0"/>
            </a:endParaRPr>
          </a:p>
          <a:p>
            <a:pPr algn="ctr"/>
            <a:endParaRPr lang="en-US" sz="2400">
              <a:latin typeface="Comic Sans MS" pitchFamily="66" charset="0"/>
            </a:endParaRPr>
          </a:p>
          <a:p>
            <a:pPr algn="ctr"/>
            <a:endParaRPr lang="en-US" sz="2400">
              <a:latin typeface="Comic Sans MS" pitchFamily="66" charset="0"/>
            </a:endParaRPr>
          </a:p>
          <a:p>
            <a:pPr algn="ctr"/>
            <a:r>
              <a:rPr lang="en-US" sz="2400">
                <a:latin typeface="Comic Sans MS" pitchFamily="66" charset="0"/>
              </a:rPr>
              <a:t>If we look around us today, we can see what elements</a:t>
            </a:r>
          </a:p>
          <a:p>
            <a:pPr algn="ctr"/>
            <a:r>
              <a:rPr lang="en-US" sz="2400">
                <a:latin typeface="Comic Sans MS" pitchFamily="66" charset="0"/>
              </a:rPr>
              <a:t>were in our interstellar cloud…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96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5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5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5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5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5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5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8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5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5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5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nimBg="1"/>
      <p:bldP spid="6555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28801" y="121991"/>
            <a:ext cx="74045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 dirty="0" smtClean="0">
                <a:latin typeface="Verdana" pitchFamily="34" charset="0"/>
              </a:rPr>
              <a:t>Solar Abundance </a:t>
            </a:r>
            <a:r>
              <a:rPr lang="en-US" sz="3200" dirty="0">
                <a:latin typeface="Verdana" pitchFamily="34" charset="0"/>
              </a:rPr>
              <a:t>of the Elements</a:t>
            </a:r>
            <a:endParaRPr lang="en-US" sz="3200" dirty="0">
              <a:solidFill>
                <a:srgbClr val="990033"/>
              </a:solidFill>
              <a:latin typeface="Verdana" pitchFamily="34" charset="0"/>
            </a:endParaRPr>
          </a:p>
        </p:txBody>
      </p:sp>
      <p:pic>
        <p:nvPicPr>
          <p:cNvPr id="11" name="Picture 8" descr="abundances"/>
          <p:cNvPicPr>
            <a:picLocks noChangeAspect="1" noChangeArrowheads="1"/>
          </p:cNvPicPr>
          <p:nvPr/>
        </p:nvPicPr>
        <p:blipFill>
          <a:blip r:embed="rId4" cstate="print"/>
          <a:srcRect l="2264" t="1964" r="4369" b="981"/>
          <a:stretch>
            <a:fillRect/>
          </a:stretch>
        </p:blipFill>
        <p:spPr bwMode="auto">
          <a:xfrm>
            <a:off x="1950944" y="701428"/>
            <a:ext cx="7249884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86690" y="1968829"/>
            <a:ext cx="3810000" cy="1372683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3333CC"/>
                </a:solidFill>
                <a:latin typeface="Comic Sans MS" pitchFamily="66" charset="0"/>
              </a:rPr>
              <a:t>Features:</a:t>
            </a:r>
            <a:endParaRPr lang="en-GB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de-DE" sz="1600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de-DE" sz="1600" dirty="0">
                <a:latin typeface="Comic Sans MS" pitchFamily="66" charset="0"/>
              </a:rPr>
              <a:t>12 orders-of-magnitude span</a:t>
            </a:r>
            <a:endParaRPr lang="en-GB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•"/>
            </a:pPr>
            <a:r>
              <a:rPr lang="en-GB" sz="1600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 ~ 75%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sz="1600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He ~ 23%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GB" sz="1600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GB" sz="1600" dirty="0">
                <a:latin typeface="Comic Sans MS" pitchFamily="66" charset="0"/>
              </a:rPr>
              <a:t>C </a:t>
            </a:r>
            <a:r>
              <a:rPr lang="en-GB" sz="1600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GB" sz="1600" dirty="0">
                <a:latin typeface="Comic Sans MS" pitchFamily="66" charset="0"/>
              </a:rPr>
              <a:t>U ~ 2% (“metals”)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8396928" y="4666015"/>
            <a:ext cx="7713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CC0000"/>
                </a:solidFill>
              </a:rPr>
              <a:t>Au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1780" y="935542"/>
            <a:ext cx="3999820" cy="978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CC"/>
                </a:solidFill>
                <a:latin typeface="Comic Sans MS" pitchFamily="66" charset="0"/>
              </a:rPr>
              <a:t>Data sources:</a:t>
            </a:r>
            <a:r>
              <a:rPr lang="en-GB" dirty="0">
                <a:solidFill>
                  <a:srgbClr val="FFFF99"/>
                </a:solidFill>
                <a:latin typeface="Comic Sans MS" pitchFamily="66" charset="0"/>
              </a:rPr>
              <a:t>  </a:t>
            </a:r>
          </a:p>
          <a:p>
            <a:pPr>
              <a:lnSpc>
                <a:spcPct val="20000"/>
              </a:lnSpc>
            </a:pPr>
            <a:endParaRPr lang="en-GB" dirty="0">
              <a:solidFill>
                <a:srgbClr val="FFFF99"/>
              </a:solidFill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Earth, Moon, meteorites, </a:t>
            </a:r>
          </a:p>
          <a:p>
            <a:r>
              <a:rPr lang="en-GB" dirty="0">
                <a:latin typeface="Comic Sans MS" pitchFamily="66" charset="0"/>
              </a:rPr>
              <a:t>stellar (Sun) spectra, cosmic rays...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017236" y="1776241"/>
            <a:ext cx="670889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CC0000"/>
                </a:solidFill>
              </a:rPr>
              <a:t>Fe</a:t>
            </a:r>
          </a:p>
        </p:txBody>
      </p:sp>
      <p:sp>
        <p:nvSpPr>
          <p:cNvPr id="14" name="Text Box 85"/>
          <p:cNvSpPr txBox="1">
            <a:spLocks noChangeArrowheads="1"/>
          </p:cNvSpPr>
          <p:nvPr/>
        </p:nvSpPr>
        <p:spPr bwMode="auto">
          <a:xfrm>
            <a:off x="457199" y="5739313"/>
            <a:ext cx="11259879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abundances </a:t>
            </a:r>
            <a:r>
              <a:rPr lang="en-US" sz="2000" b="1" dirty="0">
                <a:solidFill>
                  <a:srgbClr val="FF0000"/>
                </a:solidFill>
              </a:rPr>
              <a:t>of elements and isotopes are </a:t>
            </a:r>
            <a:r>
              <a:rPr lang="en-US" sz="2000" b="1" dirty="0"/>
              <a:t>UNIQUE finger prints </a:t>
            </a:r>
            <a:r>
              <a:rPr lang="en-US" sz="2000" b="1" dirty="0">
                <a:solidFill>
                  <a:srgbClr val="FF0000"/>
                </a:solidFill>
              </a:rPr>
              <a:t>of various </a:t>
            </a:r>
            <a:r>
              <a:rPr lang="en-US" sz="2000" b="1" dirty="0" smtClean="0">
                <a:solidFill>
                  <a:srgbClr val="FF0000"/>
                </a:solidFill>
              </a:rPr>
              <a:t>astrophysical </a:t>
            </a:r>
            <a:r>
              <a:rPr lang="en-US" sz="2000" b="1" dirty="0">
                <a:solidFill>
                  <a:srgbClr val="FF0000"/>
                </a:solidFill>
              </a:rPr>
              <a:t>processes.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To </a:t>
            </a:r>
            <a:r>
              <a:rPr lang="en-US" sz="2000" b="1" dirty="0">
                <a:solidFill>
                  <a:srgbClr val="FF0000"/>
                </a:solidFill>
              </a:rPr>
              <a:t>interpret and understand them, </a:t>
            </a:r>
            <a:r>
              <a:rPr lang="en-US" sz="2000" b="1" dirty="0"/>
              <a:t>diverse and vast nuclear physics knowledge is needed</a:t>
            </a:r>
            <a:r>
              <a:rPr lang="en-US" sz="2000" b="1" dirty="0">
                <a:solidFill>
                  <a:srgbClr val="002060"/>
                </a:solidFill>
              </a:rPr>
              <a:t>!!!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6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797065" y="963124"/>
            <a:ext cx="8851" cy="423619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7865" y="92502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Formed in Stars (Fusion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9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uclides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142" y="939208"/>
            <a:ext cx="9011518" cy="5226715"/>
          </a:xfrm>
          <a:prstGeom prst="rect">
            <a:avLst/>
          </a:prstGeom>
          <a:noFill/>
          <a:ln w="15875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301605" y="188784"/>
            <a:ext cx="7425431" cy="630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Comic Sans MS" pitchFamily="66" charset="0"/>
              </a:rPr>
              <a:t>Overview of main astrophysical processes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05181" y="6427235"/>
            <a:ext cx="70954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M.S. Smith and K.E. </a:t>
            </a:r>
            <a:r>
              <a:rPr lang="en-GB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Rehm</a:t>
            </a:r>
            <a:r>
              <a:rPr lang="en-GB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Ann. Rev.  </a:t>
            </a:r>
            <a:r>
              <a:rPr lang="en-GB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GB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Part. </a:t>
            </a:r>
            <a:r>
              <a:rPr lang="en-GB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</a:t>
            </a:r>
            <a:r>
              <a:rPr lang="en-GB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51 (2001) 91-130</a:t>
            </a:r>
          </a:p>
        </p:txBody>
      </p:sp>
      <p:sp>
        <p:nvSpPr>
          <p:cNvPr id="18" name="Oval 18" descr="Large confetti"/>
          <p:cNvSpPr>
            <a:spLocks noChangeArrowheads="1"/>
          </p:cNvSpPr>
          <p:nvPr/>
        </p:nvSpPr>
        <p:spPr bwMode="auto">
          <a:xfrm rot="19268253">
            <a:off x="4806970" y="2382727"/>
            <a:ext cx="2170152" cy="250299"/>
          </a:xfrm>
          <a:prstGeom prst="ellips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6CA-CE0A-400C-A80A-030697D27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40" y="3398917"/>
            <a:ext cx="1964660" cy="1473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303" y="3114649"/>
            <a:ext cx="204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  <a:latin typeface="Comic Sans MS" panose="030F0702030302020204" pitchFamily="66" charset="0"/>
              </a:rPr>
              <a:t>n</a:t>
            </a:r>
            <a:r>
              <a:rPr lang="en-US" sz="14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eutron star mergers</a:t>
            </a:r>
            <a:endParaRPr lang="en-US" sz="14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1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9790_00"/>
          <p:cNvPicPr>
            <a:picLocks noChangeAspect="1" noChangeArrowheads="1"/>
          </p:cNvPicPr>
          <p:nvPr/>
        </p:nvPicPr>
        <p:blipFill rotWithShape="1">
          <a:blip r:embed="rId2" cstate="print"/>
          <a:srcRect b="10222"/>
          <a:stretch/>
        </p:blipFill>
        <p:spPr bwMode="auto">
          <a:xfrm>
            <a:off x="1518158" y="701040"/>
            <a:ext cx="9149843" cy="61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E67C-3495-44AF-8C72-8E42522D8768}" type="slidenum">
              <a:rPr lang="en-US" smtClean="0"/>
              <a:t>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30823" y="311766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17090" y="2920112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00912" y="2705624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09076" y="2299224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97842" y="2299223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01370" y="20699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5795" y="2069918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99273" y="18921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02473" y="16635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70426" y="16635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72245" y="146666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80368" y="1578636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61364" y="1466668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4023" y="12571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41976" y="10666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43795" y="1066618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64573" y="8507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40992" y="8507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24973" y="751452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76773" y="66038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63776" y="6603818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52895" y="620376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26466" y="597516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16935" y="57783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43465" y="57783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11418" y="558146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15981" y="5581468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96634" y="538461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18496" y="516236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87060" y="5087335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93079" y="4975368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304857" y="475596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79462" y="454006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72518" y="4362269"/>
            <a:ext cx="169037" cy="113920"/>
          </a:xfrm>
          <a:prstGeom prst="ellipse">
            <a:avLst/>
          </a:prstGeom>
          <a:noFill/>
          <a:ln w="41275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66897" y="2469240"/>
            <a:ext cx="1455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baseline="30000" dirty="0" smtClean="0"/>
              <a:t>74</a:t>
            </a:r>
            <a:r>
              <a:rPr lang="en-US" sz="6000" b="1" dirty="0" smtClean="0"/>
              <a:t>Se</a:t>
            </a:r>
            <a:endParaRPr lang="en-US" sz="6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696639" y="3373345"/>
            <a:ext cx="1805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baseline="30000" dirty="0" smtClean="0"/>
              <a:t>196</a:t>
            </a:r>
            <a:r>
              <a:rPr lang="en-US" sz="6000" b="1" dirty="0" smtClean="0"/>
              <a:t>Hg</a:t>
            </a:r>
            <a:endParaRPr lang="en-US" sz="6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556308" y="14276"/>
            <a:ext cx="903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</a:t>
            </a:r>
            <a:r>
              <a:rPr lang="en-US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-process nucleosynthesis </a:t>
            </a:r>
            <a:r>
              <a:rPr lang="en-US" b="1" dirty="0" smtClean="0">
                <a:latin typeface="Comic Sans MS" panose="030F0702030302020204" pitchFamily="66" charset="0"/>
              </a:rPr>
              <a:t>is responsible for the </a:t>
            </a:r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35 proton-rich elements </a:t>
            </a:r>
          </a:p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heavier than iron in the Universe!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Elemental Abundances and the Study of </a:t>
            </a:r>
            <a:r>
              <a:rPr lang="en-US" sz="3200" b="1" i="1" dirty="0"/>
              <a:t>p</a:t>
            </a:r>
            <a:r>
              <a:rPr lang="en-US" sz="3200" b="1" dirty="0"/>
              <a:t>-Nuclei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61" y="876300"/>
            <a:ext cx="708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1111" y="6438900"/>
            <a:ext cx="3632689" cy="338554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B</a:t>
            </a:r>
            <a:r>
              <a:rPr lang="en-US" sz="1600" b="1" i="1" baseline="30000" dirty="0" smtClean="0"/>
              <a:t>2</a:t>
            </a:r>
            <a:r>
              <a:rPr lang="en-US" sz="1600" b="1" i="1" dirty="0" smtClean="0"/>
              <a:t>FH, Rev. Mod. Phys. 29, 547 (1957)</a:t>
            </a:r>
            <a:endParaRPr lang="en-US" sz="16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2447436" y="1053126"/>
            <a:ext cx="4399931" cy="954107"/>
          </a:xfrm>
          <a:prstGeom prst="rect">
            <a:avLst/>
          </a:prstGeom>
          <a:ln w="222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baseline="30000" dirty="0" smtClean="0">
                <a:solidFill>
                  <a:srgbClr val="00B050"/>
                </a:solidFill>
              </a:rPr>
              <a:t>In the solar system,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baseline="30000" dirty="0" smtClean="0">
                <a:solidFill>
                  <a:srgbClr val="00B050"/>
                </a:solidFill>
              </a:rPr>
              <a:t>p-process contributes about</a:t>
            </a:r>
            <a:r>
              <a:rPr lang="en-US" sz="2800" b="1" i="1" dirty="0" smtClean="0">
                <a:solidFill>
                  <a:srgbClr val="00B050"/>
                </a:solidFill>
              </a:rPr>
              <a:t> </a:t>
            </a:r>
            <a:r>
              <a:rPr lang="en-US" sz="2800" b="1" i="1" baseline="30000" dirty="0" smtClean="0">
                <a:solidFill>
                  <a:srgbClr val="00B050"/>
                </a:solidFill>
              </a:rPr>
              <a:t>1</a:t>
            </a:r>
            <a:r>
              <a:rPr lang="en-US" sz="2800" b="1" i="1" baseline="30000" dirty="0">
                <a:solidFill>
                  <a:srgbClr val="00B050"/>
                </a:solidFill>
              </a:rPr>
              <a:t>% </a:t>
            </a:r>
            <a:r>
              <a:rPr lang="en-US" sz="2800" b="1" i="1" baseline="30000" dirty="0" smtClean="0">
                <a:solidFill>
                  <a:srgbClr val="00B050"/>
                </a:solidFill>
              </a:rPr>
              <a:t>to the </a:t>
            </a:r>
            <a:r>
              <a:rPr lang="en-US" sz="2800" b="1" i="1" baseline="30000" dirty="0">
                <a:solidFill>
                  <a:srgbClr val="00B050"/>
                </a:solidFill>
              </a:rPr>
              <a:t>elemental </a:t>
            </a:r>
            <a:r>
              <a:rPr lang="en-US" sz="2800" b="1" i="1" baseline="30000" dirty="0" smtClean="0">
                <a:solidFill>
                  <a:srgbClr val="00B050"/>
                </a:solidFill>
              </a:rPr>
              <a:t>abundances!!!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3661" y="5606005"/>
            <a:ext cx="4838700" cy="369332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M. </a:t>
            </a:r>
            <a:r>
              <a:rPr lang="en-US" b="1" i="1" dirty="0" err="1" smtClean="0"/>
              <a:t>Arnould</a:t>
            </a:r>
            <a:r>
              <a:rPr lang="en-US" b="1" i="1" dirty="0" smtClean="0"/>
              <a:t> &amp; S. </a:t>
            </a:r>
            <a:r>
              <a:rPr lang="en-US" b="1" i="1" dirty="0" err="1" smtClean="0"/>
              <a:t>Goriely</a:t>
            </a:r>
            <a:r>
              <a:rPr lang="en-US" b="1" i="1" dirty="0" smtClean="0"/>
              <a:t>, Phys. Rep. 384, 1 (2003) </a:t>
            </a:r>
            <a:endParaRPr lang="en-US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661" y="1143000"/>
            <a:ext cx="4838700" cy="14287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486941" y="1968329"/>
            <a:ext cx="1609059" cy="3645241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B8A5-BBD3-4120-89E4-E9B3D47FEFCB}" type="slidenum">
              <a:rPr lang="en-US" smtClean="0"/>
              <a:t>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132061" y="2942724"/>
            <a:ext cx="4535833" cy="2569050"/>
            <a:chOff x="7132061" y="2942724"/>
            <a:chExt cx="4535833" cy="25690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4379" t="4504" r="4088" b="5442"/>
            <a:stretch/>
          </p:blipFill>
          <p:spPr>
            <a:xfrm>
              <a:off x="7132061" y="2942724"/>
              <a:ext cx="4535833" cy="256905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9668" y="3051544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s/r seed nuclei</a:t>
              </a:r>
              <a:endParaRPr lang="en-US" b="1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8250858" y="4089026"/>
            <a:ext cx="359742" cy="340244"/>
          </a:xfrm>
          <a:prstGeom prst="ellipse">
            <a:avLst/>
          </a:prstGeom>
          <a:noFill/>
          <a:ln w="38100">
            <a:solidFill>
              <a:srgbClr val="3A9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7935</TotalTime>
  <Words>1113</Words>
  <Application>Microsoft Office PowerPoint</Application>
  <PresentationFormat>Widescreen</PresentationFormat>
  <Paragraphs>235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Algerian</vt:lpstr>
      <vt:lpstr>Arial</vt:lpstr>
      <vt:lpstr>Arial Black</vt:lpstr>
      <vt:lpstr>Arial Rounded MT Bold</vt:lpstr>
      <vt:lpstr>Calibri</vt:lpstr>
      <vt:lpstr>Calibri Light</vt:lpstr>
      <vt:lpstr>Comic Sans MS</vt:lpstr>
      <vt:lpstr>HG Mincho Light J</vt:lpstr>
      <vt:lpstr>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Elemental Abundances and the Study of p-Nuclei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L. Banu</dc:creator>
  <cp:lastModifiedBy>Adriana L. Banu</cp:lastModifiedBy>
  <cp:revision>149</cp:revision>
  <dcterms:created xsi:type="dcterms:W3CDTF">2020-10-04T22:32:03Z</dcterms:created>
  <dcterms:modified xsi:type="dcterms:W3CDTF">2020-12-04T15:47:15Z</dcterms:modified>
</cp:coreProperties>
</file>