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omments/comment3.xml" ContentType="application/vnd.openxmlformats-officedocument.presentationml.comments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drawings/drawing2.xml" ContentType="application/vnd.openxmlformats-officedocument.drawingml.chartshapes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9" r:id="rId3"/>
    <p:sldId id="260" r:id="rId4"/>
    <p:sldId id="261" r:id="rId5"/>
    <p:sldId id="300" r:id="rId6"/>
    <p:sldId id="263" r:id="rId7"/>
    <p:sldId id="297" r:id="rId8"/>
    <p:sldId id="298" r:id="rId9"/>
    <p:sldId id="342" r:id="rId10"/>
    <p:sldId id="267" r:id="rId11"/>
    <p:sldId id="303" r:id="rId12"/>
    <p:sldId id="304" r:id="rId13"/>
    <p:sldId id="329" r:id="rId14"/>
    <p:sldId id="326" r:id="rId15"/>
    <p:sldId id="331" r:id="rId16"/>
    <p:sldId id="330" r:id="rId17"/>
    <p:sldId id="296" r:id="rId18"/>
    <p:sldId id="332" r:id="rId19"/>
    <p:sldId id="333" r:id="rId20"/>
    <p:sldId id="334" r:id="rId21"/>
    <p:sldId id="335" r:id="rId22"/>
    <p:sldId id="264" r:id="rId23"/>
    <p:sldId id="272" r:id="rId24"/>
    <p:sldId id="343" r:id="rId25"/>
    <p:sldId id="308" r:id="rId26"/>
    <p:sldId id="276" r:id="rId27"/>
    <p:sldId id="277" r:id="rId28"/>
    <p:sldId id="279" r:id="rId29"/>
    <p:sldId id="289" r:id="rId30"/>
    <p:sldId id="290" r:id="rId31"/>
    <p:sldId id="324" r:id="rId32"/>
    <p:sldId id="336" r:id="rId33"/>
    <p:sldId id="327" r:id="rId34"/>
    <p:sldId id="291" r:id="rId35"/>
    <p:sldId id="29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lly Hicks" initials="SH" lastIdx="3" clrIdx="0">
    <p:extLst>
      <p:ext uri="{19B8F6BF-5375-455C-9EA6-DF929625EA0E}">
        <p15:presenceInfo xmlns:p15="http://schemas.microsoft.com/office/powerpoint/2012/main" userId="Sally Hick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52AC"/>
    <a:srgbClr val="193A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92" autoAdjust="0"/>
    <p:restoredTop sz="85714" autoAdjust="0"/>
  </p:normalViewPr>
  <p:slideViewPr>
    <p:cSldViewPr snapToGrid="0">
      <p:cViewPr varScale="1">
        <p:scale>
          <a:sx n="75" d="100"/>
          <a:sy n="75" d="100"/>
        </p:scale>
        <p:origin x="444" y="39"/>
      </p:cViewPr>
      <p:guideLst/>
    </p:cSldViewPr>
  </p:slideViewPr>
  <p:outlineViewPr>
    <p:cViewPr>
      <p:scale>
        <a:sx n="33" d="100"/>
        <a:sy n="33" d="100"/>
      </p:scale>
      <p:origin x="0" y="-297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icks\Dropbox\DOE-NNSA-NSF%20Research\Working%20Papers\AATe130workingfolder\SystematicsAcrossChainwith%20Odd%20Mas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icks\Dropbox\DOE-NNSA-NSF%20Research\Working%20Papers\AATe130workingfolder\SystematicsAcrossChainwith%20Odd%20Mas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icks\Dropbox\DOE-NNSA-NSF%20Research\Working%20Papers\AATe130workingfolder\SystematicsAcrossChainwith%20Odd%20Mas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icks\Dropbox\DOE-NNSA-NSF%20Research\Working%20Papers\AATe130workingfolder\SystematicsAcrossChainwith%20Odd%20Mas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icks\Dropbox\DOE-NNSA-NSF%20Research\Working%20Papers\AATe130workingfolder\SystematicsAcrossChainwith%20Odd%20Mas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icks\Dropbox\DOE-NNSA-NSF%20Research\Working%20Papers\AATe130workingfolder\SystematicsAcrossChainwith%20Odd%20Mas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icks\Dropbox\DOE-NNSA-NSF%20Research\Working%20Papers\AATe130workingfolder\SystematicsAcrossChainwith%20Odd%20Mass.xlsx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hicks\Dropbox\DOE-NNSA-NSF%20Research\Working%20Papers\AATe130workingfolder\SystematicsAcrossChainwith%20Odd%20Mas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7-</c:v>
          </c:tx>
          <c:spPr>
            <a:ln w="22225" cap="rnd">
              <a:solidFill>
                <a:schemeClr val="accent6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6"/>
              </a:solidFill>
              <a:ln w="9525">
                <a:solidFill>
                  <a:schemeClr val="accent6"/>
                </a:solidFill>
                <a:round/>
              </a:ln>
              <a:effectLst/>
            </c:spPr>
          </c:marker>
          <c:xVal>
            <c:numRef>
              <c:f>QOC!$A$9:$A$19</c:f>
              <c:numCache>
                <c:formatCode>General</c:formatCode>
                <c:ptCount val="11"/>
                <c:pt idx="0">
                  <c:v>114</c:v>
                </c:pt>
                <c:pt idx="1">
                  <c:v>116</c:v>
                </c:pt>
                <c:pt idx="2">
                  <c:v>118</c:v>
                </c:pt>
                <c:pt idx="3">
                  <c:v>120</c:v>
                </c:pt>
                <c:pt idx="4">
                  <c:v>122</c:v>
                </c:pt>
                <c:pt idx="5">
                  <c:v>124</c:v>
                </c:pt>
                <c:pt idx="6">
                  <c:v>126</c:v>
                </c:pt>
                <c:pt idx="7">
                  <c:v>128</c:v>
                </c:pt>
                <c:pt idx="8">
                  <c:v>130</c:v>
                </c:pt>
                <c:pt idx="9">
                  <c:v>132</c:v>
                </c:pt>
                <c:pt idx="10">
                  <c:v>134</c:v>
                </c:pt>
              </c:numCache>
            </c:numRef>
          </c:xVal>
          <c:yVal>
            <c:numRef>
              <c:f>QOC!$E$9:$E$19</c:f>
              <c:numCache>
                <c:formatCode>General</c:formatCode>
                <c:ptCount val="11"/>
                <c:pt idx="0">
                  <c:v>3153</c:v>
                </c:pt>
                <c:pt idx="1">
                  <c:v>3027</c:v>
                </c:pt>
                <c:pt idx="3">
                  <c:v>2899</c:v>
                </c:pt>
                <c:pt idx="4">
                  <c:v>2800</c:v>
                </c:pt>
                <c:pt idx="5">
                  <c:v>2673</c:v>
                </c:pt>
                <c:pt idx="6">
                  <c:v>2496</c:v>
                </c:pt>
                <c:pt idx="7">
                  <c:v>2337</c:v>
                </c:pt>
                <c:pt idx="8">
                  <c:v>2146</c:v>
                </c:pt>
                <c:pt idx="9">
                  <c:v>1925</c:v>
                </c:pt>
                <c:pt idx="10">
                  <c:v>4299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EE7-4BDB-AC7B-E720FB98A262}"/>
            </c:ext>
          </c:extLst>
        </c:ser>
        <c:ser>
          <c:idx val="1"/>
          <c:order val="1"/>
          <c:tx>
            <c:v>5-</c:v>
          </c:tx>
          <c:spPr>
            <a:ln w="22225" cap="rnd">
              <a:solidFill>
                <a:schemeClr val="accent5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5"/>
              </a:solidFill>
              <a:ln w="9525">
                <a:solidFill>
                  <a:schemeClr val="accent5"/>
                </a:solidFill>
                <a:round/>
              </a:ln>
              <a:effectLst/>
            </c:spPr>
          </c:marker>
          <c:xVal>
            <c:numRef>
              <c:f>QOC!$A$9:$A$19</c:f>
              <c:numCache>
                <c:formatCode>General</c:formatCode>
                <c:ptCount val="11"/>
                <c:pt idx="0">
                  <c:v>114</c:v>
                </c:pt>
                <c:pt idx="1">
                  <c:v>116</c:v>
                </c:pt>
                <c:pt idx="2">
                  <c:v>118</c:v>
                </c:pt>
                <c:pt idx="3">
                  <c:v>120</c:v>
                </c:pt>
                <c:pt idx="4">
                  <c:v>122</c:v>
                </c:pt>
                <c:pt idx="5">
                  <c:v>124</c:v>
                </c:pt>
                <c:pt idx="6">
                  <c:v>126</c:v>
                </c:pt>
                <c:pt idx="7">
                  <c:v>128</c:v>
                </c:pt>
                <c:pt idx="8">
                  <c:v>130</c:v>
                </c:pt>
                <c:pt idx="9">
                  <c:v>132</c:v>
                </c:pt>
                <c:pt idx="10">
                  <c:v>134</c:v>
                </c:pt>
              </c:numCache>
            </c:numRef>
          </c:xVal>
          <c:yVal>
            <c:numRef>
              <c:f>QOC!$G$9:$G$19</c:f>
              <c:numCache>
                <c:formatCode>General</c:formatCode>
                <c:ptCount val="11"/>
                <c:pt idx="1">
                  <c:v>2556</c:v>
                </c:pt>
                <c:pt idx="3">
                  <c:v>2461</c:v>
                </c:pt>
                <c:pt idx="4">
                  <c:v>2407.12</c:v>
                </c:pt>
                <c:pt idx="5">
                  <c:v>2335.0720000000001</c:v>
                </c:pt>
                <c:pt idx="6">
                  <c:v>2218</c:v>
                </c:pt>
                <c:pt idx="7">
                  <c:v>2133.3000000000002</c:v>
                </c:pt>
                <c:pt idx="8">
                  <c:v>2101</c:v>
                </c:pt>
                <c:pt idx="9">
                  <c:v>2054</c:v>
                </c:pt>
                <c:pt idx="10">
                  <c:v>4323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EE7-4BDB-AC7B-E720FB98A2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4451144"/>
        <c:axId val="654445240"/>
      </c:scatterChart>
      <c:valAx>
        <c:axId val="6544511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4445240"/>
        <c:crosses val="autoZero"/>
        <c:crossBetween val="midCat"/>
      </c:valAx>
      <c:valAx>
        <c:axId val="654445240"/>
        <c:scaling>
          <c:orientation val="minMax"/>
          <c:max val="4500"/>
          <c:min val="15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Energy (keV)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445114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913961428316162"/>
          <c:y val="6.9202001662600238E-2"/>
          <c:w val="0.77046742581835592"/>
          <c:h val="0.67988047482952663"/>
        </c:manualLayout>
      </c:layout>
      <c:scatterChart>
        <c:scatterStyle val="lineMarker"/>
        <c:varyColors val="0"/>
        <c:ser>
          <c:idx val="0"/>
          <c:order val="0"/>
          <c:tx>
            <c:v>1(1)+</c:v>
          </c:tx>
          <c:spPr>
            <a:ln w="28575"/>
          </c:spPr>
          <c:marker>
            <c:spPr>
              <a:ln w="22225"/>
            </c:spPr>
          </c:marker>
          <c:xVal>
            <c:numRef>
              <c:f>'1+'!$B$5:$B$10</c:f>
              <c:numCache>
                <c:formatCode>General</c:formatCode>
                <c:ptCount val="6"/>
                <c:pt idx="0">
                  <c:v>120</c:v>
                </c:pt>
                <c:pt idx="1">
                  <c:v>122</c:v>
                </c:pt>
                <c:pt idx="2">
                  <c:v>124</c:v>
                </c:pt>
                <c:pt idx="3">
                  <c:v>126</c:v>
                </c:pt>
                <c:pt idx="4">
                  <c:v>128</c:v>
                </c:pt>
                <c:pt idx="5">
                  <c:v>130</c:v>
                </c:pt>
              </c:numCache>
            </c:numRef>
          </c:xVal>
          <c:yVal>
            <c:numRef>
              <c:f>'1+'!$H$5:$H$10</c:f>
              <c:numCache>
                <c:formatCode>General</c:formatCode>
                <c:ptCount val="6"/>
                <c:pt idx="1">
                  <c:v>2203</c:v>
                </c:pt>
                <c:pt idx="2">
                  <c:v>2182</c:v>
                </c:pt>
                <c:pt idx="3">
                  <c:v>2181</c:v>
                </c:pt>
                <c:pt idx="4">
                  <c:v>2217</c:v>
                </c:pt>
                <c:pt idx="5">
                  <c:v>2300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EF1-43FE-8757-80A479954C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347712"/>
        <c:axId val="81349248"/>
      </c:scatterChart>
      <c:valAx>
        <c:axId val="81347712"/>
        <c:scaling>
          <c:orientation val="minMax"/>
          <c:min val="120"/>
        </c:scaling>
        <c:delete val="0"/>
        <c:axPos val="b"/>
        <c:title>
          <c:tx>
            <c:rich>
              <a:bodyPr/>
              <a:lstStyle/>
              <a:p>
                <a:pPr>
                  <a:defRPr sz="1400" b="1"/>
                </a:pPr>
                <a:r>
                  <a:rPr lang="en-US" sz="1400" b="1"/>
                  <a:t>A</a:t>
                </a:r>
              </a:p>
            </c:rich>
          </c:tx>
          <c:layout>
            <c:manualLayout>
              <c:xMode val="edge"/>
              <c:yMode val="edge"/>
              <c:x val="0.48431210862421725"/>
              <c:y val="0.8786803732866724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81349248"/>
        <c:crosses val="autoZero"/>
        <c:crossBetween val="midCat"/>
      </c:valAx>
      <c:valAx>
        <c:axId val="8134924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800" b="1"/>
                </a:pPr>
                <a:r>
                  <a:rPr lang="en-US" sz="1800" b="1"/>
                  <a:t>Energy (keV)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81347712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392449967191601"/>
          <c:y val="6.4405025214544817E-2"/>
          <c:w val="0.70450590551181103"/>
          <c:h val="0.79822506561679785"/>
        </c:manualLayout>
      </c:layout>
      <c:scatterChart>
        <c:scatterStyle val="lineMarker"/>
        <c:varyColors val="0"/>
        <c:ser>
          <c:idx val="0"/>
          <c:order val="0"/>
          <c:tx>
            <c:v>11/2-</c:v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'Odd Mass'!$D$35:$D$45</c:f>
              <c:numCache>
                <c:formatCode>General</c:formatCode>
                <c:ptCount val="11"/>
                <c:pt idx="0">
                  <c:v>117</c:v>
                </c:pt>
                <c:pt idx="1">
                  <c:v>119</c:v>
                </c:pt>
                <c:pt idx="2">
                  <c:v>121</c:v>
                </c:pt>
                <c:pt idx="3">
                  <c:v>123</c:v>
                </c:pt>
                <c:pt idx="4">
                  <c:v>125</c:v>
                </c:pt>
                <c:pt idx="5">
                  <c:v>127</c:v>
                </c:pt>
                <c:pt idx="6">
                  <c:v>129</c:v>
                </c:pt>
                <c:pt idx="7">
                  <c:v>131</c:v>
                </c:pt>
                <c:pt idx="8">
                  <c:v>133</c:v>
                </c:pt>
                <c:pt idx="9">
                  <c:v>135</c:v>
                </c:pt>
                <c:pt idx="10">
                  <c:v>137</c:v>
                </c:pt>
              </c:numCache>
            </c:numRef>
          </c:xVal>
          <c:yVal>
            <c:numRef>
              <c:f>'Odd Mass'!$E$35:$E$45</c:f>
              <c:numCache>
                <c:formatCode>General</c:formatCode>
                <c:ptCount val="11"/>
                <c:pt idx="0">
                  <c:v>296</c:v>
                </c:pt>
                <c:pt idx="1">
                  <c:v>261</c:v>
                </c:pt>
                <c:pt idx="2">
                  <c:v>293</c:v>
                </c:pt>
                <c:pt idx="3">
                  <c:v>247</c:v>
                </c:pt>
                <c:pt idx="4">
                  <c:v>145</c:v>
                </c:pt>
                <c:pt idx="5">
                  <c:v>88</c:v>
                </c:pt>
                <c:pt idx="6">
                  <c:v>105</c:v>
                </c:pt>
                <c:pt idx="7">
                  <c:v>182</c:v>
                </c:pt>
                <c:pt idx="8">
                  <c:v>334</c:v>
                </c:pt>
                <c:pt idx="9">
                  <c:v>1180</c:v>
                </c:pt>
                <c:pt idx="10">
                  <c:v>608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163-442E-BD66-E9290B203F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589184"/>
        <c:axId val="82590720"/>
      </c:scatterChart>
      <c:valAx>
        <c:axId val="82589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590720"/>
        <c:crosses val="autoZero"/>
        <c:crossBetween val="midCat"/>
      </c:valAx>
      <c:valAx>
        <c:axId val="825907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589184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B(M1-&gt;g.s.)</c:v>
          </c:tx>
          <c:spPr>
            <a:ln w="28575">
              <a:noFill/>
            </a:ln>
          </c:spPr>
          <c:marker>
            <c:spPr>
              <a:ln w="22225"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'1+'!$L$36:$L$40</c:f>
                <c:numCache>
                  <c:formatCode>General</c:formatCode>
                  <c:ptCount val="5"/>
                  <c:pt idx="0">
                    <c:v>4.0000000000000002E-4</c:v>
                  </c:pt>
                  <c:pt idx="1">
                    <c:v>6.9999999999999999E-4</c:v>
                  </c:pt>
                  <c:pt idx="2">
                    <c:v>2.0000000000000001E-4</c:v>
                  </c:pt>
                  <c:pt idx="3">
                    <c:v>1E-4</c:v>
                  </c:pt>
                  <c:pt idx="4">
                    <c:v>5.0000000000000002E-5</c:v>
                  </c:pt>
                </c:numCache>
              </c:numRef>
            </c:plus>
            <c:minus>
              <c:numRef>
                <c:f>'1+'!$M$36:$M$40</c:f>
                <c:numCache>
                  <c:formatCode>General</c:formatCode>
                  <c:ptCount val="5"/>
                  <c:pt idx="0">
                    <c:v>4.0000000000000002E-4</c:v>
                  </c:pt>
                  <c:pt idx="1">
                    <c:v>5.9999999999999995E-4</c:v>
                  </c:pt>
                  <c:pt idx="2">
                    <c:v>2.0000000000000001E-4</c:v>
                  </c:pt>
                  <c:pt idx="3">
                    <c:v>8.0000000000000007E-5</c:v>
                  </c:pt>
                  <c:pt idx="4">
                    <c:v>5.0000000000000002E-5</c:v>
                  </c:pt>
                </c:numCache>
              </c:numRef>
            </c:minus>
          </c:errBars>
          <c:xVal>
            <c:numRef>
              <c:f>'1+'!$I$36:$I$40</c:f>
              <c:numCache>
                <c:formatCode>General</c:formatCode>
                <c:ptCount val="5"/>
                <c:pt idx="0">
                  <c:v>122</c:v>
                </c:pt>
                <c:pt idx="1">
                  <c:v>124</c:v>
                </c:pt>
                <c:pt idx="2">
                  <c:v>126</c:v>
                </c:pt>
                <c:pt idx="3">
                  <c:v>128</c:v>
                </c:pt>
                <c:pt idx="4">
                  <c:v>130</c:v>
                </c:pt>
              </c:numCache>
            </c:numRef>
          </c:xVal>
          <c:yVal>
            <c:numRef>
              <c:f>'1+'!$K$36:$K$40</c:f>
              <c:numCache>
                <c:formatCode>0.00E+00</c:formatCode>
                <c:ptCount val="5"/>
                <c:pt idx="0">
                  <c:v>6.1000000000000004E-3</c:v>
                </c:pt>
                <c:pt idx="1">
                  <c:v>3.5999999999999999E-3</c:v>
                </c:pt>
                <c:pt idx="2">
                  <c:v>1.6999999999999999E-3</c:v>
                </c:pt>
                <c:pt idx="3">
                  <c:v>4.4999999999999999E-4</c:v>
                </c:pt>
                <c:pt idx="4">
                  <c:v>2.5999999999999998E-4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B32-4651-933A-84ABD7225F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285504"/>
        <c:axId val="81287040"/>
      </c:scatterChart>
      <c:valAx>
        <c:axId val="81285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81287040"/>
        <c:crosses val="autoZero"/>
        <c:crossBetween val="midCat"/>
      </c:valAx>
      <c:valAx>
        <c:axId val="81287040"/>
        <c:scaling>
          <c:orientation val="minMax"/>
        </c:scaling>
        <c:delete val="0"/>
        <c:axPos val="l"/>
        <c:numFmt formatCode="0.00E+00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8128550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913961428316162"/>
          <c:y val="6.9202001662600238E-2"/>
          <c:w val="0.77046742581835592"/>
          <c:h val="0.67988047482952663"/>
        </c:manualLayout>
      </c:layout>
      <c:scatterChart>
        <c:scatterStyle val="lineMarker"/>
        <c:varyColors val="0"/>
        <c:ser>
          <c:idx val="0"/>
          <c:order val="0"/>
          <c:tx>
            <c:v>1(1)+</c:v>
          </c:tx>
          <c:spPr>
            <a:ln w="28575"/>
          </c:spPr>
          <c:marker>
            <c:spPr>
              <a:ln w="22225"/>
            </c:spPr>
          </c:marker>
          <c:xVal>
            <c:numRef>
              <c:f>'1+'!$B$5:$B$10</c:f>
              <c:numCache>
                <c:formatCode>General</c:formatCode>
                <c:ptCount val="6"/>
                <c:pt idx="0">
                  <c:v>120</c:v>
                </c:pt>
                <c:pt idx="1">
                  <c:v>122</c:v>
                </c:pt>
                <c:pt idx="2">
                  <c:v>124</c:v>
                </c:pt>
                <c:pt idx="3">
                  <c:v>126</c:v>
                </c:pt>
                <c:pt idx="4">
                  <c:v>128</c:v>
                </c:pt>
                <c:pt idx="5">
                  <c:v>130</c:v>
                </c:pt>
              </c:numCache>
            </c:numRef>
          </c:xVal>
          <c:yVal>
            <c:numRef>
              <c:f>'1+'!$H$5:$H$10</c:f>
              <c:numCache>
                <c:formatCode>General</c:formatCode>
                <c:ptCount val="6"/>
                <c:pt idx="1">
                  <c:v>2203</c:v>
                </c:pt>
                <c:pt idx="2">
                  <c:v>2182</c:v>
                </c:pt>
                <c:pt idx="3">
                  <c:v>2181</c:v>
                </c:pt>
                <c:pt idx="4">
                  <c:v>2217</c:v>
                </c:pt>
                <c:pt idx="5">
                  <c:v>2300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B21-4137-9440-5F90F0F67F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347712"/>
        <c:axId val="81349248"/>
      </c:scatterChart>
      <c:valAx>
        <c:axId val="81347712"/>
        <c:scaling>
          <c:orientation val="minMax"/>
          <c:min val="120"/>
        </c:scaling>
        <c:delete val="0"/>
        <c:axPos val="b"/>
        <c:title>
          <c:tx>
            <c:rich>
              <a:bodyPr/>
              <a:lstStyle/>
              <a:p>
                <a:pPr>
                  <a:defRPr sz="1400" b="1"/>
                </a:pPr>
                <a:r>
                  <a:rPr lang="en-US" sz="1400" b="1"/>
                  <a:t>A</a:t>
                </a:r>
              </a:p>
            </c:rich>
          </c:tx>
          <c:layout>
            <c:manualLayout>
              <c:xMode val="edge"/>
              <c:yMode val="edge"/>
              <c:x val="0.48431210862421725"/>
              <c:y val="0.8786803732866724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81349248"/>
        <c:crosses val="autoZero"/>
        <c:crossBetween val="midCat"/>
      </c:valAx>
      <c:valAx>
        <c:axId val="8134924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800" b="1"/>
                </a:pPr>
                <a:r>
                  <a:rPr lang="en-US" sz="1800" b="1"/>
                  <a:t>Energy (keV)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81347712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m1 to 1st 2+</c:v>
          </c:tx>
          <c:spPr>
            <a:ln w="28575">
              <a:noFill/>
            </a:ln>
          </c:spPr>
          <c:errBars>
            <c:errDir val="y"/>
            <c:errBarType val="both"/>
            <c:errValType val="cust"/>
            <c:noEndCap val="0"/>
            <c:plus>
              <c:numRef>
                <c:f>'1+'!$L$44:$L$48</c:f>
                <c:numCache>
                  <c:formatCode>General</c:formatCode>
                  <c:ptCount val="5"/>
                  <c:pt idx="0">
                    <c:v>8.0000000000000002E-3</c:v>
                  </c:pt>
                  <c:pt idx="1">
                    <c:v>0.01</c:v>
                  </c:pt>
                  <c:pt idx="2">
                    <c:v>7.0000000000000001E-3</c:v>
                  </c:pt>
                  <c:pt idx="3">
                    <c:v>5.0000000000000001E-4</c:v>
                  </c:pt>
                  <c:pt idx="4">
                    <c:v>5.0000000000000002E-5</c:v>
                  </c:pt>
                </c:numCache>
              </c:numRef>
            </c:plus>
            <c:minus>
              <c:numRef>
                <c:f>'1+'!$M$44:$M$48</c:f>
                <c:numCache>
                  <c:formatCode>General</c:formatCode>
                  <c:ptCount val="5"/>
                  <c:pt idx="0">
                    <c:v>8.9999999999999993E-3</c:v>
                  </c:pt>
                  <c:pt idx="1">
                    <c:v>0.02</c:v>
                  </c:pt>
                  <c:pt idx="2">
                    <c:v>8.0000000000000002E-3</c:v>
                  </c:pt>
                  <c:pt idx="3">
                    <c:v>4.0000000000000002E-4</c:v>
                  </c:pt>
                  <c:pt idx="4">
                    <c:v>5.0000000000000002E-5</c:v>
                  </c:pt>
                </c:numCache>
              </c:numRef>
            </c:minus>
          </c:errBars>
          <c:xVal>
            <c:numRef>
              <c:f>'1+'!$I$44:$I$48</c:f>
              <c:numCache>
                <c:formatCode>General</c:formatCode>
                <c:ptCount val="5"/>
                <c:pt idx="0">
                  <c:v>122</c:v>
                </c:pt>
                <c:pt idx="1">
                  <c:v>124</c:v>
                </c:pt>
                <c:pt idx="2">
                  <c:v>126</c:v>
                </c:pt>
                <c:pt idx="3">
                  <c:v>128</c:v>
                </c:pt>
                <c:pt idx="4">
                  <c:v>130</c:v>
                </c:pt>
              </c:numCache>
            </c:numRef>
          </c:xVal>
          <c:yVal>
            <c:numRef>
              <c:f>'1+'!$K$44:$K$48</c:f>
              <c:numCache>
                <c:formatCode>0.00E+00</c:formatCode>
                <c:ptCount val="5"/>
                <c:pt idx="0">
                  <c:v>4.9000000000000002E-2</c:v>
                </c:pt>
                <c:pt idx="1">
                  <c:v>2.9000000000000001E-2</c:v>
                </c:pt>
                <c:pt idx="2">
                  <c:v>2.4E-2</c:v>
                </c:pt>
                <c:pt idx="3">
                  <c:v>2.7000000000000001E-3</c:v>
                </c:pt>
                <c:pt idx="4">
                  <c:v>2.5999999999999998E-4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42B-4FD8-890A-BF2FBC7C4E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323904"/>
        <c:axId val="81325440"/>
      </c:scatterChart>
      <c:valAx>
        <c:axId val="81323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81325440"/>
        <c:crosses val="autoZero"/>
        <c:crossBetween val="midCat"/>
      </c:valAx>
      <c:valAx>
        <c:axId val="81325440"/>
        <c:scaling>
          <c:orientation val="minMax"/>
        </c:scaling>
        <c:delete val="0"/>
        <c:axPos val="l"/>
        <c:numFmt formatCode="0.00E+00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8132390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081714785651792"/>
          <c:y val="6.0185185185185182E-2"/>
          <c:w val="0.79962729658792653"/>
          <c:h val="0.79405580738163739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'Odd Mass'!$M$135:$M$143</c:f>
              <c:numCache>
                <c:formatCode>General</c:formatCode>
                <c:ptCount val="9"/>
                <c:pt idx="0">
                  <c:v>117</c:v>
                </c:pt>
                <c:pt idx="1">
                  <c:v>119</c:v>
                </c:pt>
                <c:pt idx="2">
                  <c:v>121</c:v>
                </c:pt>
                <c:pt idx="3">
                  <c:v>123</c:v>
                </c:pt>
                <c:pt idx="4">
                  <c:v>125</c:v>
                </c:pt>
                <c:pt idx="5">
                  <c:v>127</c:v>
                </c:pt>
                <c:pt idx="6">
                  <c:v>129</c:v>
                </c:pt>
                <c:pt idx="7">
                  <c:v>131</c:v>
                </c:pt>
                <c:pt idx="8">
                  <c:v>133</c:v>
                </c:pt>
              </c:numCache>
            </c:numRef>
          </c:xVal>
          <c:yVal>
            <c:numRef>
              <c:f>'Odd Mass'!$N$135:$N$143</c:f>
              <c:numCache>
                <c:formatCode>General</c:formatCode>
                <c:ptCount val="9"/>
                <c:pt idx="0">
                  <c:v>274</c:v>
                </c:pt>
                <c:pt idx="1">
                  <c:v>321</c:v>
                </c:pt>
                <c:pt idx="2">
                  <c:v>475</c:v>
                </c:pt>
                <c:pt idx="3">
                  <c:v>505</c:v>
                </c:pt>
                <c:pt idx="4">
                  <c:v>463</c:v>
                </c:pt>
                <c:pt idx="5">
                  <c:v>473</c:v>
                </c:pt>
                <c:pt idx="6">
                  <c:v>360</c:v>
                </c:pt>
                <c:pt idx="7">
                  <c:v>642</c:v>
                </c:pt>
                <c:pt idx="8">
                  <c:v>1265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3A7-42B4-9034-C34073B1938A}"/>
            </c:ext>
          </c:extLst>
        </c:ser>
        <c:ser>
          <c:idx val="1"/>
          <c:order val="1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'Odd Mass'!$P$135:$P$143</c:f>
              <c:numCache>
                <c:formatCode>General</c:formatCode>
                <c:ptCount val="9"/>
                <c:pt idx="0">
                  <c:v>117</c:v>
                </c:pt>
                <c:pt idx="1">
                  <c:v>119</c:v>
                </c:pt>
                <c:pt idx="2">
                  <c:v>121</c:v>
                </c:pt>
                <c:pt idx="3">
                  <c:v>123</c:v>
                </c:pt>
                <c:pt idx="4">
                  <c:v>125</c:v>
                </c:pt>
                <c:pt idx="5">
                  <c:v>127</c:v>
                </c:pt>
                <c:pt idx="6">
                  <c:v>129</c:v>
                </c:pt>
                <c:pt idx="7">
                  <c:v>131</c:v>
                </c:pt>
                <c:pt idx="8">
                  <c:v>133</c:v>
                </c:pt>
              </c:numCache>
            </c:numRef>
          </c:xVal>
          <c:yVal>
            <c:numRef>
              <c:f>'Odd Mass'!$S$135:$S$143</c:f>
              <c:numCache>
                <c:formatCode>General</c:formatCode>
                <c:ptCount val="9"/>
                <c:pt idx="0">
                  <c:v>570</c:v>
                </c:pt>
                <c:pt idx="1">
                  <c:v>681</c:v>
                </c:pt>
                <c:pt idx="2">
                  <c:v>918</c:v>
                </c:pt>
                <c:pt idx="3">
                  <c:v>995</c:v>
                </c:pt>
                <c:pt idx="4">
                  <c:v>865</c:v>
                </c:pt>
                <c:pt idx="5">
                  <c:v>1158</c:v>
                </c:pt>
                <c:pt idx="6">
                  <c:v>815.5</c:v>
                </c:pt>
                <c:pt idx="7">
                  <c:v>1585.4299999999998</c:v>
                </c:pt>
                <c:pt idx="8">
                  <c:v>2361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3A7-42B4-9034-C34073B193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2777512"/>
        <c:axId val="542773576"/>
      </c:scatterChart>
      <c:valAx>
        <c:axId val="5427775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dirty="0" smtClean="0"/>
                  <a:t>A (Odd Mass </a:t>
                </a:r>
                <a:r>
                  <a:rPr lang="en-US" sz="1200" b="1" dirty="0" err="1" smtClean="0"/>
                  <a:t>Te</a:t>
                </a:r>
                <a:r>
                  <a:rPr lang="en-US" sz="1200" b="1" dirty="0" smtClean="0"/>
                  <a:t>)</a:t>
                </a:r>
                <a:endParaRPr lang="en-US" sz="1200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2773576"/>
        <c:crosses val="autoZero"/>
        <c:crossBetween val="midCat"/>
      </c:valAx>
      <c:valAx>
        <c:axId val="5427735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Energy (keV)</a:t>
                </a:r>
              </a:p>
            </c:rich>
          </c:tx>
          <c:layout>
            <c:manualLayout>
              <c:xMode val="edge"/>
              <c:yMode val="edge"/>
              <c:x val="3.1548556430446169E-3"/>
              <c:y val="0.32913781741725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27775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3/2+</c:v>
          </c:tx>
          <c:spPr>
            <a:ln w="28575">
              <a:noFill/>
            </a:ln>
          </c:spPr>
          <c:marker>
            <c:spPr>
              <a:ln w="25400"/>
            </c:spPr>
          </c:marker>
          <c:xVal>
            <c:numRef>
              <c:f>'Odd Mass'!$D$49:$D$56</c:f>
              <c:numCache>
                <c:formatCode>General</c:formatCode>
                <c:ptCount val="8"/>
                <c:pt idx="0">
                  <c:v>119</c:v>
                </c:pt>
                <c:pt idx="1">
                  <c:v>121</c:v>
                </c:pt>
                <c:pt idx="2">
                  <c:v>123</c:v>
                </c:pt>
                <c:pt idx="3">
                  <c:v>125</c:v>
                </c:pt>
                <c:pt idx="4">
                  <c:v>127</c:v>
                </c:pt>
                <c:pt idx="5">
                  <c:v>129</c:v>
                </c:pt>
                <c:pt idx="6">
                  <c:v>131</c:v>
                </c:pt>
                <c:pt idx="7">
                  <c:v>133</c:v>
                </c:pt>
              </c:numCache>
            </c:numRef>
          </c:xVal>
          <c:yVal>
            <c:numRef>
              <c:f>'Odd Mass'!$E$49:$E$56</c:f>
              <c:numCache>
                <c:formatCode>General</c:formatCode>
                <c:ptCount val="8"/>
                <c:pt idx="0">
                  <c:v>257</c:v>
                </c:pt>
                <c:pt idx="1">
                  <c:v>212</c:v>
                </c:pt>
                <c:pt idx="2">
                  <c:v>159</c:v>
                </c:pt>
                <c:pt idx="3">
                  <c:v>35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9CD-40CE-B481-95907A1371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623104"/>
        <c:axId val="82624896"/>
      </c:scatterChart>
      <c:valAx>
        <c:axId val="826231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A (Odd Mass </a:t>
                </a:r>
                <a:r>
                  <a:rPr lang="en-US" dirty="0" err="1" smtClean="0"/>
                  <a:t>Te</a:t>
                </a:r>
                <a:r>
                  <a:rPr lang="en-US" dirty="0" smtClean="0"/>
                  <a:t>)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82624896"/>
        <c:crosses val="autoZero"/>
        <c:crossBetween val="midCat"/>
      </c:valAx>
      <c:valAx>
        <c:axId val="8262489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Energy (keV)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8262310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s1/2</c:v>
          </c:tx>
          <c:spPr>
            <a:ln w="28575">
              <a:noFill/>
            </a:ln>
          </c:spPr>
          <c:marker>
            <c:spPr>
              <a:ln w="31750"/>
            </c:spPr>
          </c:marker>
          <c:xVal>
            <c:numRef>
              <c:f>'Odd Mass'!$D$93:$D$100</c:f>
              <c:numCache>
                <c:formatCode>General</c:formatCode>
                <c:ptCount val="8"/>
                <c:pt idx="0">
                  <c:v>119</c:v>
                </c:pt>
                <c:pt idx="1">
                  <c:v>121</c:v>
                </c:pt>
                <c:pt idx="2">
                  <c:v>123</c:v>
                </c:pt>
                <c:pt idx="3">
                  <c:v>125</c:v>
                </c:pt>
                <c:pt idx="4">
                  <c:v>127</c:v>
                </c:pt>
                <c:pt idx="5">
                  <c:v>129</c:v>
                </c:pt>
                <c:pt idx="6">
                  <c:v>131</c:v>
                </c:pt>
                <c:pt idx="7">
                  <c:v>133</c:v>
                </c:pt>
              </c:numCache>
            </c:numRef>
          </c:xVal>
          <c:yVal>
            <c:numRef>
              <c:f>'Odd Mass'!$E$93:$E$100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61.2</c:v>
                </c:pt>
                <c:pt idx="5">
                  <c:v>180.3</c:v>
                </c:pt>
                <c:pt idx="6">
                  <c:v>296</c:v>
                </c:pt>
                <c:pt idx="7">
                  <c:v>308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3C4-410D-998B-2C05A82B5B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535552"/>
        <c:axId val="82537472"/>
      </c:scatterChart>
      <c:valAx>
        <c:axId val="825355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 (Odd Mass Te)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82537472"/>
        <c:crosses val="autoZero"/>
        <c:crossBetween val="midCat"/>
      </c:valAx>
      <c:valAx>
        <c:axId val="8253747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Energy (keV)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8253555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82922917767809"/>
          <c:y val="3.4626152500168247E-2"/>
          <c:w val="0.72959193353842822"/>
          <c:h val="0.75487515983578979"/>
        </c:manualLayout>
      </c:layout>
      <c:scatterChart>
        <c:scatterStyle val="lineMarker"/>
        <c:varyColors val="0"/>
        <c:ser>
          <c:idx val="0"/>
          <c:order val="0"/>
          <c:tx>
            <c:v>7/2+</c:v>
          </c:tx>
          <c:spPr>
            <a:ln w="28575">
              <a:noFill/>
            </a:ln>
          </c:spPr>
          <c:xVal>
            <c:numRef>
              <c:f>'Odd Mass'!$D$81:$D$90</c:f>
              <c:numCache>
                <c:formatCode>General</c:formatCode>
                <c:ptCount val="10"/>
                <c:pt idx="0">
                  <c:v>115</c:v>
                </c:pt>
                <c:pt idx="1">
                  <c:v>117</c:v>
                </c:pt>
                <c:pt idx="2">
                  <c:v>119</c:v>
                </c:pt>
                <c:pt idx="3">
                  <c:v>121</c:v>
                </c:pt>
                <c:pt idx="4">
                  <c:v>123</c:v>
                </c:pt>
                <c:pt idx="5">
                  <c:v>125</c:v>
                </c:pt>
                <c:pt idx="6">
                  <c:v>127</c:v>
                </c:pt>
                <c:pt idx="7">
                  <c:v>129</c:v>
                </c:pt>
                <c:pt idx="8">
                  <c:v>131</c:v>
                </c:pt>
                <c:pt idx="9">
                  <c:v>133</c:v>
                </c:pt>
              </c:numCache>
            </c:numRef>
          </c:xVal>
          <c:yVal>
            <c:numRef>
              <c:f>'Odd Mass'!$E$81:$E$90</c:f>
              <c:numCache>
                <c:formatCode>General</c:formatCode>
                <c:ptCount val="10"/>
                <c:pt idx="0">
                  <c:v>0</c:v>
                </c:pt>
                <c:pt idx="1">
                  <c:v>296</c:v>
                </c:pt>
                <c:pt idx="2">
                  <c:v>360</c:v>
                </c:pt>
                <c:pt idx="3">
                  <c:v>443</c:v>
                </c:pt>
                <c:pt idx="4">
                  <c:v>490</c:v>
                </c:pt>
                <c:pt idx="5">
                  <c:v>402</c:v>
                </c:pt>
                <c:pt idx="6">
                  <c:v>685</c:v>
                </c:pt>
                <c:pt idx="7">
                  <c:v>455.5</c:v>
                </c:pt>
                <c:pt idx="8">
                  <c:v>943.43</c:v>
                </c:pt>
                <c:pt idx="9">
                  <c:v>1096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799-4086-9DCE-9823177D2BFD}"/>
            </c:ext>
          </c:extLst>
        </c:ser>
        <c:ser>
          <c:idx val="1"/>
          <c:order val="1"/>
          <c:tx>
            <c:v>5/2+</c:v>
          </c:tx>
          <c:spPr>
            <a:ln w="28575">
              <a:noFill/>
            </a:ln>
          </c:spPr>
          <c:xVal>
            <c:numRef>
              <c:f>'Odd Mass'!$D$59:$D$67</c:f>
              <c:numCache>
                <c:formatCode>General</c:formatCode>
                <c:ptCount val="9"/>
                <c:pt idx="0">
                  <c:v>117</c:v>
                </c:pt>
                <c:pt idx="1">
                  <c:v>119</c:v>
                </c:pt>
                <c:pt idx="2">
                  <c:v>121</c:v>
                </c:pt>
                <c:pt idx="3">
                  <c:v>123</c:v>
                </c:pt>
                <c:pt idx="4">
                  <c:v>125</c:v>
                </c:pt>
                <c:pt idx="5">
                  <c:v>127</c:v>
                </c:pt>
                <c:pt idx="6">
                  <c:v>129</c:v>
                </c:pt>
                <c:pt idx="7">
                  <c:v>131</c:v>
                </c:pt>
                <c:pt idx="8">
                  <c:v>133</c:v>
                </c:pt>
              </c:numCache>
            </c:numRef>
          </c:xVal>
          <c:yVal>
            <c:numRef>
              <c:f>'Odd Mass'!$E$59:$E$67</c:f>
              <c:numCache>
                <c:formatCode>General</c:formatCode>
                <c:ptCount val="9"/>
                <c:pt idx="0">
                  <c:v>274</c:v>
                </c:pt>
                <c:pt idx="1">
                  <c:v>321</c:v>
                </c:pt>
                <c:pt idx="2">
                  <c:v>475</c:v>
                </c:pt>
                <c:pt idx="3">
                  <c:v>505</c:v>
                </c:pt>
                <c:pt idx="4">
                  <c:v>463</c:v>
                </c:pt>
                <c:pt idx="5">
                  <c:v>473</c:v>
                </c:pt>
                <c:pt idx="6">
                  <c:v>360</c:v>
                </c:pt>
                <c:pt idx="7">
                  <c:v>642</c:v>
                </c:pt>
                <c:pt idx="8">
                  <c:v>1265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799-4086-9DCE-9823177D2B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910400"/>
        <c:axId val="82072320"/>
      </c:scatterChart>
      <c:valAx>
        <c:axId val="819104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82072320"/>
        <c:crosses val="autoZero"/>
        <c:crossBetween val="midCat"/>
      </c:valAx>
      <c:valAx>
        <c:axId val="8207232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b="1"/>
                </a:pPr>
                <a:r>
                  <a:rPr lang="en-US" b="1"/>
                  <a:t>Energy (keV)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81910400"/>
        <c:crosses val="autoZero"/>
        <c:crossBetween val="midCat"/>
      </c:valAx>
    </c:plotArea>
    <c:legend>
      <c:legendPos val="r"/>
      <c:overlay val="0"/>
      <c:txPr>
        <a:bodyPr/>
        <a:lstStyle/>
        <a:p>
          <a:pPr>
            <a:defRPr sz="12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20T15:43:40.582" idx="2">
    <p:pos x="10" y="10"/>
    <p:text/>
    <p:extLst>
      <p:ext uri="{C676402C-5697-4E1C-873F-D02D1690AC5C}">
        <p15:threadingInfo xmlns:p15="http://schemas.microsoft.com/office/powerpoint/2012/main" timeZoneBias="3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25T12:55:46.528" idx="3">
    <p:pos x="10" y="10"/>
    <p:text/>
    <p:extLst>
      <p:ext uri="{C676402C-5697-4E1C-873F-D02D1690AC5C}">
        <p15:threadingInfo xmlns:p15="http://schemas.microsoft.com/office/powerpoint/2012/main" timeZoneBias="36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18T13:13:57.144" idx="1">
    <p:pos x="10" y="10"/>
    <p:text/>
    <p:extLst>
      <p:ext uri="{C676402C-5697-4E1C-873F-D02D1690AC5C}">
        <p15:threadingInfo xmlns:p15="http://schemas.microsoft.com/office/powerpoint/2012/main" timeZoneBias="3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A6EB1F-1A85-4C63-9C90-B550FCA2F7B8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204AD9C-DBE6-49BB-8C52-A6E3493F4B39}">
      <dgm:prSet/>
      <dgm:spPr/>
      <dgm:t>
        <a:bodyPr/>
        <a:lstStyle/>
        <a:p>
          <a:pPr rtl="0"/>
          <a:r>
            <a:rPr lang="en-US" dirty="0" smtClean="0"/>
            <a:t>120Te</a:t>
          </a:r>
          <a:endParaRPr lang="en-US" dirty="0"/>
        </a:p>
      </dgm:t>
    </dgm:pt>
    <dgm:pt modelId="{41E94744-63BB-4EAC-87A0-402EEE56F795}" type="parTrans" cxnId="{B9107E4A-D5F4-48B7-BA0C-A3EAE9E49215}">
      <dgm:prSet/>
      <dgm:spPr/>
      <dgm:t>
        <a:bodyPr/>
        <a:lstStyle/>
        <a:p>
          <a:endParaRPr lang="en-US"/>
        </a:p>
      </dgm:t>
    </dgm:pt>
    <dgm:pt modelId="{63BD5083-94A1-4ED3-AC7A-8168E5EA76D4}" type="sibTrans" cxnId="{B9107E4A-D5F4-48B7-BA0C-A3EAE9E49215}">
      <dgm:prSet/>
      <dgm:spPr/>
      <dgm:t>
        <a:bodyPr/>
        <a:lstStyle/>
        <a:p>
          <a:endParaRPr lang="en-US"/>
        </a:p>
      </dgm:t>
    </dgm:pt>
    <dgm:pt modelId="{F09F8EE5-46F0-478E-AB3E-0F235A07A214}">
      <dgm:prSet/>
      <dgm:spPr/>
      <dgm:t>
        <a:bodyPr/>
        <a:lstStyle/>
        <a:p>
          <a:pPr rtl="0"/>
          <a:r>
            <a:rPr lang="en-US" dirty="0" smtClean="0"/>
            <a:t>124Te</a:t>
          </a:r>
          <a:endParaRPr lang="en-US" dirty="0"/>
        </a:p>
      </dgm:t>
    </dgm:pt>
    <dgm:pt modelId="{4E0DC7B1-56EF-4385-8AC1-FA29AB6B9E5B}" type="parTrans" cxnId="{28DE8EA2-15EF-468A-A569-633AA3490258}">
      <dgm:prSet/>
      <dgm:spPr/>
      <dgm:t>
        <a:bodyPr/>
        <a:lstStyle/>
        <a:p>
          <a:endParaRPr lang="en-US"/>
        </a:p>
      </dgm:t>
    </dgm:pt>
    <dgm:pt modelId="{B84E8D63-75BF-4278-B068-5EA0CF28F734}" type="sibTrans" cxnId="{28DE8EA2-15EF-468A-A569-633AA3490258}">
      <dgm:prSet/>
      <dgm:spPr/>
      <dgm:t>
        <a:bodyPr/>
        <a:lstStyle/>
        <a:p>
          <a:endParaRPr lang="en-US"/>
        </a:p>
      </dgm:t>
    </dgm:pt>
    <dgm:pt modelId="{6CB7D1E8-C9FE-4C09-8F71-2CA736952A08}">
      <dgm:prSet/>
      <dgm:spPr/>
      <dgm:t>
        <a:bodyPr/>
        <a:lstStyle/>
        <a:p>
          <a:pPr rtl="0"/>
          <a:r>
            <a:rPr lang="en-US" dirty="0" smtClean="0"/>
            <a:t>126Te</a:t>
          </a:r>
          <a:endParaRPr lang="en-US" dirty="0"/>
        </a:p>
      </dgm:t>
    </dgm:pt>
    <dgm:pt modelId="{E8A79032-7645-4D9A-99B2-1E5D1AC9C495}" type="parTrans" cxnId="{2F9C1970-696A-4535-94D2-661C1B2C8698}">
      <dgm:prSet/>
      <dgm:spPr/>
      <dgm:t>
        <a:bodyPr/>
        <a:lstStyle/>
        <a:p>
          <a:endParaRPr lang="en-US"/>
        </a:p>
      </dgm:t>
    </dgm:pt>
    <dgm:pt modelId="{BB7943F7-742F-4C82-BD92-75EA2ACDE51D}" type="sibTrans" cxnId="{2F9C1970-696A-4535-94D2-661C1B2C8698}">
      <dgm:prSet/>
      <dgm:spPr/>
      <dgm:t>
        <a:bodyPr/>
        <a:lstStyle/>
        <a:p>
          <a:endParaRPr lang="en-US"/>
        </a:p>
      </dgm:t>
    </dgm:pt>
    <dgm:pt modelId="{BBCCAF7B-AD94-4EC2-81B4-CB3FF6BEA1CA}">
      <dgm:prSet/>
      <dgm:spPr/>
      <dgm:t>
        <a:bodyPr/>
        <a:lstStyle/>
        <a:p>
          <a:pPr rtl="0"/>
          <a:r>
            <a:rPr lang="en-US" dirty="0" smtClean="0"/>
            <a:t>128Te</a:t>
          </a:r>
          <a:endParaRPr lang="en-US" dirty="0"/>
        </a:p>
      </dgm:t>
    </dgm:pt>
    <dgm:pt modelId="{C5F01C00-FC2D-4E12-BEF8-5CF8FE429CD5}" type="parTrans" cxnId="{5EE91B29-F0E3-4B1F-B2C9-BCF65B855D17}">
      <dgm:prSet/>
      <dgm:spPr/>
      <dgm:t>
        <a:bodyPr/>
        <a:lstStyle/>
        <a:p>
          <a:endParaRPr lang="en-US"/>
        </a:p>
      </dgm:t>
    </dgm:pt>
    <dgm:pt modelId="{03848F25-FD0A-41AB-B2DD-F047401076B3}" type="sibTrans" cxnId="{5EE91B29-F0E3-4B1F-B2C9-BCF65B855D17}">
      <dgm:prSet/>
      <dgm:spPr/>
      <dgm:t>
        <a:bodyPr/>
        <a:lstStyle/>
        <a:p>
          <a:endParaRPr lang="en-US"/>
        </a:p>
      </dgm:t>
    </dgm:pt>
    <dgm:pt modelId="{9840E07D-6C7E-4A83-89B6-641AB29DA07A}">
      <dgm:prSet/>
      <dgm:spPr/>
      <dgm:t>
        <a:bodyPr/>
        <a:lstStyle/>
        <a:p>
          <a:pPr rtl="0"/>
          <a:r>
            <a:rPr lang="en-US" dirty="0" smtClean="0"/>
            <a:t>130Te</a:t>
          </a:r>
          <a:endParaRPr lang="en-US" dirty="0"/>
        </a:p>
      </dgm:t>
    </dgm:pt>
    <dgm:pt modelId="{722683E6-B766-4099-83C8-5D33BF7B4754}" type="parTrans" cxnId="{9FC02AB1-D636-4603-B35C-F1921BAA4FE0}">
      <dgm:prSet/>
      <dgm:spPr/>
      <dgm:t>
        <a:bodyPr/>
        <a:lstStyle/>
        <a:p>
          <a:endParaRPr lang="en-US"/>
        </a:p>
      </dgm:t>
    </dgm:pt>
    <dgm:pt modelId="{7D475334-236E-43EB-B925-BB4329D67EBB}" type="sibTrans" cxnId="{9FC02AB1-D636-4603-B35C-F1921BAA4FE0}">
      <dgm:prSet/>
      <dgm:spPr/>
      <dgm:t>
        <a:bodyPr/>
        <a:lstStyle/>
        <a:p>
          <a:endParaRPr lang="en-US"/>
        </a:p>
      </dgm:t>
    </dgm:pt>
    <dgm:pt modelId="{868B2168-329A-4ABA-8AA6-18DE45B8C7AC}">
      <dgm:prSet/>
      <dgm:spPr/>
      <dgm:t>
        <a:bodyPr/>
        <a:lstStyle/>
        <a:p>
          <a:pPr rtl="0"/>
          <a:r>
            <a:rPr lang="en-US" smtClean="0"/>
            <a:t>122Te</a:t>
          </a:r>
          <a:endParaRPr lang="en-US" dirty="0"/>
        </a:p>
      </dgm:t>
    </dgm:pt>
    <dgm:pt modelId="{B73D3F66-495F-4629-A252-7F744A2684A3}" type="parTrans" cxnId="{9DE72EBB-A125-4EF3-9FD3-FD847E759F8E}">
      <dgm:prSet/>
      <dgm:spPr/>
      <dgm:t>
        <a:bodyPr/>
        <a:lstStyle/>
        <a:p>
          <a:endParaRPr lang="en-US"/>
        </a:p>
      </dgm:t>
    </dgm:pt>
    <dgm:pt modelId="{B4E35569-E7EE-4750-9688-23EF6422C690}" type="sibTrans" cxnId="{9DE72EBB-A125-4EF3-9FD3-FD847E759F8E}">
      <dgm:prSet/>
      <dgm:spPr/>
      <dgm:t>
        <a:bodyPr/>
        <a:lstStyle/>
        <a:p>
          <a:endParaRPr lang="en-US"/>
        </a:p>
      </dgm:t>
    </dgm:pt>
    <dgm:pt modelId="{89B71482-9167-48E7-A730-85E721D06954}" type="pres">
      <dgm:prSet presAssocID="{A2A6EB1F-1A85-4C63-9C90-B550FCA2F7B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7F2A38E-F7F2-4AF7-9EC0-A9B14C82636D}" type="pres">
      <dgm:prSet presAssocID="{F204AD9C-DBE6-49BB-8C52-A6E3493F4B39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DCE75C-31D9-444C-803E-E32C103EA1DA}" type="pres">
      <dgm:prSet presAssocID="{63BD5083-94A1-4ED3-AC7A-8168E5EA76D4}" presName="sibTrans" presStyleLbl="sibTrans2D1" presStyleIdx="0" presStyleCnt="6"/>
      <dgm:spPr/>
      <dgm:t>
        <a:bodyPr/>
        <a:lstStyle/>
        <a:p>
          <a:endParaRPr lang="en-US"/>
        </a:p>
      </dgm:t>
    </dgm:pt>
    <dgm:pt modelId="{495764FF-345A-4CAD-AFB2-EFBE6D6AF0A1}" type="pres">
      <dgm:prSet presAssocID="{63BD5083-94A1-4ED3-AC7A-8168E5EA76D4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65BCD7EC-E19A-4AC4-B4C8-9E2028B7127E}" type="pres">
      <dgm:prSet presAssocID="{868B2168-329A-4ABA-8AA6-18DE45B8C7AC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739F61-ADA5-4EDC-AB61-95F9C186AB79}" type="pres">
      <dgm:prSet presAssocID="{B4E35569-E7EE-4750-9688-23EF6422C690}" presName="sibTrans" presStyleLbl="sibTrans2D1" presStyleIdx="1" presStyleCnt="6"/>
      <dgm:spPr/>
      <dgm:t>
        <a:bodyPr/>
        <a:lstStyle/>
        <a:p>
          <a:endParaRPr lang="en-US"/>
        </a:p>
      </dgm:t>
    </dgm:pt>
    <dgm:pt modelId="{952812C1-08F7-44D0-8A7E-AFEC2DCC3B25}" type="pres">
      <dgm:prSet presAssocID="{B4E35569-E7EE-4750-9688-23EF6422C690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31394499-3998-45B3-96FC-60A5A624783A}" type="pres">
      <dgm:prSet presAssocID="{F09F8EE5-46F0-478E-AB3E-0F235A07A214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6B2E3F-6AA6-4665-929F-D579EBC4F710}" type="pres">
      <dgm:prSet presAssocID="{B84E8D63-75BF-4278-B068-5EA0CF28F734}" presName="sibTrans" presStyleLbl="sibTrans2D1" presStyleIdx="2" presStyleCnt="6"/>
      <dgm:spPr/>
      <dgm:t>
        <a:bodyPr/>
        <a:lstStyle/>
        <a:p>
          <a:endParaRPr lang="en-US"/>
        </a:p>
      </dgm:t>
    </dgm:pt>
    <dgm:pt modelId="{9B85E14B-2236-4C7E-8B6B-030FD19B155A}" type="pres">
      <dgm:prSet presAssocID="{B84E8D63-75BF-4278-B068-5EA0CF28F734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2329A222-284B-4EE6-81FD-07241CA6842E}" type="pres">
      <dgm:prSet presAssocID="{6CB7D1E8-C9FE-4C09-8F71-2CA736952A08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93373C-C105-4FA1-878B-FEE12B5C623F}" type="pres">
      <dgm:prSet presAssocID="{BB7943F7-742F-4C82-BD92-75EA2ACDE51D}" presName="sibTrans" presStyleLbl="sibTrans2D1" presStyleIdx="3" presStyleCnt="6"/>
      <dgm:spPr/>
      <dgm:t>
        <a:bodyPr/>
        <a:lstStyle/>
        <a:p>
          <a:endParaRPr lang="en-US"/>
        </a:p>
      </dgm:t>
    </dgm:pt>
    <dgm:pt modelId="{315B27BB-EA54-4F96-9069-6F2E9CDEB03C}" type="pres">
      <dgm:prSet presAssocID="{BB7943F7-742F-4C82-BD92-75EA2ACDE51D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3356B75B-8867-4069-BFD6-ED2F55704DA5}" type="pres">
      <dgm:prSet presAssocID="{BBCCAF7B-AD94-4EC2-81B4-CB3FF6BEA1CA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00662A-1C79-4E04-A046-FFD24A7B2EA1}" type="pres">
      <dgm:prSet presAssocID="{03848F25-FD0A-41AB-B2DD-F047401076B3}" presName="sibTrans" presStyleLbl="sibTrans2D1" presStyleIdx="4" presStyleCnt="6"/>
      <dgm:spPr/>
      <dgm:t>
        <a:bodyPr/>
        <a:lstStyle/>
        <a:p>
          <a:endParaRPr lang="en-US"/>
        </a:p>
      </dgm:t>
    </dgm:pt>
    <dgm:pt modelId="{F7BEA727-6759-45AF-BB19-2DBC8FEDC2BB}" type="pres">
      <dgm:prSet presAssocID="{03848F25-FD0A-41AB-B2DD-F047401076B3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5B7B9912-B885-4B3A-83C4-DF55707202EE}" type="pres">
      <dgm:prSet presAssocID="{9840E07D-6C7E-4A83-89B6-641AB29DA07A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13F38A-C4C0-41B8-941D-81DA6CF11721}" type="pres">
      <dgm:prSet presAssocID="{7D475334-236E-43EB-B925-BB4329D67EBB}" presName="sibTrans" presStyleLbl="sibTrans2D1" presStyleIdx="5" presStyleCnt="6"/>
      <dgm:spPr/>
      <dgm:t>
        <a:bodyPr/>
        <a:lstStyle/>
        <a:p>
          <a:endParaRPr lang="en-US"/>
        </a:p>
      </dgm:t>
    </dgm:pt>
    <dgm:pt modelId="{052C517B-E480-4F29-B559-E27B6EF4553F}" type="pres">
      <dgm:prSet presAssocID="{7D475334-236E-43EB-B925-BB4329D67EBB}" presName="connectorText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F4CFCBDA-FCB5-4C0D-BFA5-BCCE485460A9}" type="presOf" srcId="{7D475334-236E-43EB-B925-BB4329D67EBB}" destId="{052C517B-E480-4F29-B559-E27B6EF4553F}" srcOrd="1" destOrd="0" presId="urn:microsoft.com/office/officeart/2005/8/layout/cycle2"/>
    <dgm:cxn modelId="{F4F38CC1-EA27-408F-8446-10712850C164}" type="presOf" srcId="{B4E35569-E7EE-4750-9688-23EF6422C690}" destId="{952812C1-08F7-44D0-8A7E-AFEC2DCC3B25}" srcOrd="1" destOrd="0" presId="urn:microsoft.com/office/officeart/2005/8/layout/cycle2"/>
    <dgm:cxn modelId="{F1BF2580-6154-4139-B06D-F0B70400C4CD}" type="presOf" srcId="{6CB7D1E8-C9FE-4C09-8F71-2CA736952A08}" destId="{2329A222-284B-4EE6-81FD-07241CA6842E}" srcOrd="0" destOrd="0" presId="urn:microsoft.com/office/officeart/2005/8/layout/cycle2"/>
    <dgm:cxn modelId="{B9107E4A-D5F4-48B7-BA0C-A3EAE9E49215}" srcId="{A2A6EB1F-1A85-4C63-9C90-B550FCA2F7B8}" destId="{F204AD9C-DBE6-49BB-8C52-A6E3493F4B39}" srcOrd="0" destOrd="0" parTransId="{41E94744-63BB-4EAC-87A0-402EEE56F795}" sibTransId="{63BD5083-94A1-4ED3-AC7A-8168E5EA76D4}"/>
    <dgm:cxn modelId="{1A7E0FB4-40BC-4515-AC95-9921CC1F1340}" type="presOf" srcId="{03848F25-FD0A-41AB-B2DD-F047401076B3}" destId="{F7BEA727-6759-45AF-BB19-2DBC8FEDC2BB}" srcOrd="1" destOrd="0" presId="urn:microsoft.com/office/officeart/2005/8/layout/cycle2"/>
    <dgm:cxn modelId="{BCB0BA74-2633-442F-9DAF-D438E0ABE808}" type="presOf" srcId="{03848F25-FD0A-41AB-B2DD-F047401076B3}" destId="{4200662A-1C79-4E04-A046-FFD24A7B2EA1}" srcOrd="0" destOrd="0" presId="urn:microsoft.com/office/officeart/2005/8/layout/cycle2"/>
    <dgm:cxn modelId="{F4EAFE13-C86C-47C0-9FD8-FF18CD6CABE0}" type="presOf" srcId="{7D475334-236E-43EB-B925-BB4329D67EBB}" destId="{D413F38A-C4C0-41B8-941D-81DA6CF11721}" srcOrd="0" destOrd="0" presId="urn:microsoft.com/office/officeart/2005/8/layout/cycle2"/>
    <dgm:cxn modelId="{28DE8EA2-15EF-468A-A569-633AA3490258}" srcId="{A2A6EB1F-1A85-4C63-9C90-B550FCA2F7B8}" destId="{F09F8EE5-46F0-478E-AB3E-0F235A07A214}" srcOrd="2" destOrd="0" parTransId="{4E0DC7B1-56EF-4385-8AC1-FA29AB6B9E5B}" sibTransId="{B84E8D63-75BF-4278-B068-5EA0CF28F734}"/>
    <dgm:cxn modelId="{D17C1605-4192-471C-A9D1-FF0871F94941}" type="presOf" srcId="{63BD5083-94A1-4ED3-AC7A-8168E5EA76D4}" destId="{495764FF-345A-4CAD-AFB2-EFBE6D6AF0A1}" srcOrd="1" destOrd="0" presId="urn:microsoft.com/office/officeart/2005/8/layout/cycle2"/>
    <dgm:cxn modelId="{F14C94C4-F939-4C67-9A3D-C362205C1AAF}" type="presOf" srcId="{BBCCAF7B-AD94-4EC2-81B4-CB3FF6BEA1CA}" destId="{3356B75B-8867-4069-BFD6-ED2F55704DA5}" srcOrd="0" destOrd="0" presId="urn:microsoft.com/office/officeart/2005/8/layout/cycle2"/>
    <dgm:cxn modelId="{9DE72EBB-A125-4EF3-9FD3-FD847E759F8E}" srcId="{A2A6EB1F-1A85-4C63-9C90-B550FCA2F7B8}" destId="{868B2168-329A-4ABA-8AA6-18DE45B8C7AC}" srcOrd="1" destOrd="0" parTransId="{B73D3F66-495F-4629-A252-7F744A2684A3}" sibTransId="{B4E35569-E7EE-4750-9688-23EF6422C690}"/>
    <dgm:cxn modelId="{275C8EC7-06EE-4DFA-879C-9BE984A77BAC}" type="presOf" srcId="{BB7943F7-742F-4C82-BD92-75EA2ACDE51D}" destId="{315B27BB-EA54-4F96-9069-6F2E9CDEB03C}" srcOrd="1" destOrd="0" presId="urn:microsoft.com/office/officeart/2005/8/layout/cycle2"/>
    <dgm:cxn modelId="{5EE91B29-F0E3-4B1F-B2C9-BCF65B855D17}" srcId="{A2A6EB1F-1A85-4C63-9C90-B550FCA2F7B8}" destId="{BBCCAF7B-AD94-4EC2-81B4-CB3FF6BEA1CA}" srcOrd="4" destOrd="0" parTransId="{C5F01C00-FC2D-4E12-BEF8-5CF8FE429CD5}" sibTransId="{03848F25-FD0A-41AB-B2DD-F047401076B3}"/>
    <dgm:cxn modelId="{209A55F9-D226-4AEF-8ACE-9DDE0E027DDE}" type="presOf" srcId="{B84E8D63-75BF-4278-B068-5EA0CF28F734}" destId="{9B85E14B-2236-4C7E-8B6B-030FD19B155A}" srcOrd="1" destOrd="0" presId="urn:microsoft.com/office/officeart/2005/8/layout/cycle2"/>
    <dgm:cxn modelId="{7FE55CFB-81F5-4652-939C-9D3261EC5DC9}" type="presOf" srcId="{F09F8EE5-46F0-478E-AB3E-0F235A07A214}" destId="{31394499-3998-45B3-96FC-60A5A624783A}" srcOrd="0" destOrd="0" presId="urn:microsoft.com/office/officeart/2005/8/layout/cycle2"/>
    <dgm:cxn modelId="{43DEF12D-56C9-4E79-B72C-5A81374ABBA3}" type="presOf" srcId="{A2A6EB1F-1A85-4C63-9C90-B550FCA2F7B8}" destId="{89B71482-9167-48E7-A730-85E721D06954}" srcOrd="0" destOrd="0" presId="urn:microsoft.com/office/officeart/2005/8/layout/cycle2"/>
    <dgm:cxn modelId="{2F9C1970-696A-4535-94D2-661C1B2C8698}" srcId="{A2A6EB1F-1A85-4C63-9C90-B550FCA2F7B8}" destId="{6CB7D1E8-C9FE-4C09-8F71-2CA736952A08}" srcOrd="3" destOrd="0" parTransId="{E8A79032-7645-4D9A-99B2-1E5D1AC9C495}" sibTransId="{BB7943F7-742F-4C82-BD92-75EA2ACDE51D}"/>
    <dgm:cxn modelId="{357EAB6D-5DFB-4EA2-B4F5-E4C6D852DA70}" type="presOf" srcId="{9840E07D-6C7E-4A83-89B6-641AB29DA07A}" destId="{5B7B9912-B885-4B3A-83C4-DF55707202EE}" srcOrd="0" destOrd="0" presId="urn:microsoft.com/office/officeart/2005/8/layout/cycle2"/>
    <dgm:cxn modelId="{A57E2A9E-C9B1-4D04-8425-4CC6B29F2BD6}" type="presOf" srcId="{63BD5083-94A1-4ED3-AC7A-8168E5EA76D4}" destId="{B1DCE75C-31D9-444C-803E-E32C103EA1DA}" srcOrd="0" destOrd="0" presId="urn:microsoft.com/office/officeart/2005/8/layout/cycle2"/>
    <dgm:cxn modelId="{ACBA3F18-2530-4033-9C3A-EEC3E27A8B37}" type="presOf" srcId="{BB7943F7-742F-4C82-BD92-75EA2ACDE51D}" destId="{C193373C-C105-4FA1-878B-FEE12B5C623F}" srcOrd="0" destOrd="0" presId="urn:microsoft.com/office/officeart/2005/8/layout/cycle2"/>
    <dgm:cxn modelId="{6DFE113C-EA90-4F84-A346-F57138B52C13}" type="presOf" srcId="{B4E35569-E7EE-4750-9688-23EF6422C690}" destId="{19739F61-ADA5-4EDC-AB61-95F9C186AB79}" srcOrd="0" destOrd="0" presId="urn:microsoft.com/office/officeart/2005/8/layout/cycle2"/>
    <dgm:cxn modelId="{9FC02AB1-D636-4603-B35C-F1921BAA4FE0}" srcId="{A2A6EB1F-1A85-4C63-9C90-B550FCA2F7B8}" destId="{9840E07D-6C7E-4A83-89B6-641AB29DA07A}" srcOrd="5" destOrd="0" parTransId="{722683E6-B766-4099-83C8-5D33BF7B4754}" sibTransId="{7D475334-236E-43EB-B925-BB4329D67EBB}"/>
    <dgm:cxn modelId="{B6D24EE2-B026-46A5-A441-35BED57431EF}" type="presOf" srcId="{B84E8D63-75BF-4278-B068-5EA0CF28F734}" destId="{2C6B2E3F-6AA6-4665-929F-D579EBC4F710}" srcOrd="0" destOrd="0" presId="urn:microsoft.com/office/officeart/2005/8/layout/cycle2"/>
    <dgm:cxn modelId="{5FE2CFF6-669E-4AF3-BB9D-AF5E4ECB5888}" type="presOf" srcId="{868B2168-329A-4ABA-8AA6-18DE45B8C7AC}" destId="{65BCD7EC-E19A-4AC4-B4C8-9E2028B7127E}" srcOrd="0" destOrd="0" presId="urn:microsoft.com/office/officeart/2005/8/layout/cycle2"/>
    <dgm:cxn modelId="{528DD782-5465-409E-84A6-B40D1C0969D9}" type="presOf" srcId="{F204AD9C-DBE6-49BB-8C52-A6E3493F4B39}" destId="{87F2A38E-F7F2-4AF7-9EC0-A9B14C82636D}" srcOrd="0" destOrd="0" presId="urn:microsoft.com/office/officeart/2005/8/layout/cycle2"/>
    <dgm:cxn modelId="{582833E3-71A6-4CE4-A728-A8E1E879D7B2}" type="presParOf" srcId="{89B71482-9167-48E7-A730-85E721D06954}" destId="{87F2A38E-F7F2-4AF7-9EC0-A9B14C82636D}" srcOrd="0" destOrd="0" presId="urn:microsoft.com/office/officeart/2005/8/layout/cycle2"/>
    <dgm:cxn modelId="{1D8EC4A1-2B0B-4F04-88D8-B3DC09162841}" type="presParOf" srcId="{89B71482-9167-48E7-A730-85E721D06954}" destId="{B1DCE75C-31D9-444C-803E-E32C103EA1DA}" srcOrd="1" destOrd="0" presId="urn:microsoft.com/office/officeart/2005/8/layout/cycle2"/>
    <dgm:cxn modelId="{B38E3772-246D-43E3-990C-21B6753AF110}" type="presParOf" srcId="{B1DCE75C-31D9-444C-803E-E32C103EA1DA}" destId="{495764FF-345A-4CAD-AFB2-EFBE6D6AF0A1}" srcOrd="0" destOrd="0" presId="urn:microsoft.com/office/officeart/2005/8/layout/cycle2"/>
    <dgm:cxn modelId="{23AD25FF-66D4-44A0-A32F-94A475B4DB24}" type="presParOf" srcId="{89B71482-9167-48E7-A730-85E721D06954}" destId="{65BCD7EC-E19A-4AC4-B4C8-9E2028B7127E}" srcOrd="2" destOrd="0" presId="urn:microsoft.com/office/officeart/2005/8/layout/cycle2"/>
    <dgm:cxn modelId="{345B3E8E-3D10-4659-AFFA-9A411DF5B82B}" type="presParOf" srcId="{89B71482-9167-48E7-A730-85E721D06954}" destId="{19739F61-ADA5-4EDC-AB61-95F9C186AB79}" srcOrd="3" destOrd="0" presId="urn:microsoft.com/office/officeart/2005/8/layout/cycle2"/>
    <dgm:cxn modelId="{30D6F11B-1A4D-4F7F-8360-CF800D25196A}" type="presParOf" srcId="{19739F61-ADA5-4EDC-AB61-95F9C186AB79}" destId="{952812C1-08F7-44D0-8A7E-AFEC2DCC3B25}" srcOrd="0" destOrd="0" presId="urn:microsoft.com/office/officeart/2005/8/layout/cycle2"/>
    <dgm:cxn modelId="{C25C493B-CBB6-499C-B3CC-DA3C1F571367}" type="presParOf" srcId="{89B71482-9167-48E7-A730-85E721D06954}" destId="{31394499-3998-45B3-96FC-60A5A624783A}" srcOrd="4" destOrd="0" presId="urn:microsoft.com/office/officeart/2005/8/layout/cycle2"/>
    <dgm:cxn modelId="{D225CAFC-A3A0-4459-A2CA-900843567B9E}" type="presParOf" srcId="{89B71482-9167-48E7-A730-85E721D06954}" destId="{2C6B2E3F-6AA6-4665-929F-D579EBC4F710}" srcOrd="5" destOrd="0" presId="urn:microsoft.com/office/officeart/2005/8/layout/cycle2"/>
    <dgm:cxn modelId="{8CDA7869-2D8E-4C21-9E57-0398185C4359}" type="presParOf" srcId="{2C6B2E3F-6AA6-4665-929F-D579EBC4F710}" destId="{9B85E14B-2236-4C7E-8B6B-030FD19B155A}" srcOrd="0" destOrd="0" presId="urn:microsoft.com/office/officeart/2005/8/layout/cycle2"/>
    <dgm:cxn modelId="{DCE64D67-A2C0-48A1-B681-FFEE154B8934}" type="presParOf" srcId="{89B71482-9167-48E7-A730-85E721D06954}" destId="{2329A222-284B-4EE6-81FD-07241CA6842E}" srcOrd="6" destOrd="0" presId="urn:microsoft.com/office/officeart/2005/8/layout/cycle2"/>
    <dgm:cxn modelId="{EFCFD2D2-BDD8-4993-817D-DC2358063929}" type="presParOf" srcId="{89B71482-9167-48E7-A730-85E721D06954}" destId="{C193373C-C105-4FA1-878B-FEE12B5C623F}" srcOrd="7" destOrd="0" presId="urn:microsoft.com/office/officeart/2005/8/layout/cycle2"/>
    <dgm:cxn modelId="{AB35BE13-38E7-4CA1-AB85-550EEB2871FF}" type="presParOf" srcId="{C193373C-C105-4FA1-878B-FEE12B5C623F}" destId="{315B27BB-EA54-4F96-9069-6F2E9CDEB03C}" srcOrd="0" destOrd="0" presId="urn:microsoft.com/office/officeart/2005/8/layout/cycle2"/>
    <dgm:cxn modelId="{9515C0D8-36BC-4BC4-ADEF-967FA7A3F0B2}" type="presParOf" srcId="{89B71482-9167-48E7-A730-85E721D06954}" destId="{3356B75B-8867-4069-BFD6-ED2F55704DA5}" srcOrd="8" destOrd="0" presId="urn:microsoft.com/office/officeart/2005/8/layout/cycle2"/>
    <dgm:cxn modelId="{F9A26D2F-667C-45E7-AD13-A65CCBA17C8C}" type="presParOf" srcId="{89B71482-9167-48E7-A730-85E721D06954}" destId="{4200662A-1C79-4E04-A046-FFD24A7B2EA1}" srcOrd="9" destOrd="0" presId="urn:microsoft.com/office/officeart/2005/8/layout/cycle2"/>
    <dgm:cxn modelId="{87E6D47F-8427-4428-9180-71909FC6D879}" type="presParOf" srcId="{4200662A-1C79-4E04-A046-FFD24A7B2EA1}" destId="{F7BEA727-6759-45AF-BB19-2DBC8FEDC2BB}" srcOrd="0" destOrd="0" presId="urn:microsoft.com/office/officeart/2005/8/layout/cycle2"/>
    <dgm:cxn modelId="{0192993E-E1FA-4060-95C2-2F7A148BBBC6}" type="presParOf" srcId="{89B71482-9167-48E7-A730-85E721D06954}" destId="{5B7B9912-B885-4B3A-83C4-DF55707202EE}" srcOrd="10" destOrd="0" presId="urn:microsoft.com/office/officeart/2005/8/layout/cycle2"/>
    <dgm:cxn modelId="{34BD31EE-F197-47E9-9640-97FFB685B501}" type="presParOf" srcId="{89B71482-9167-48E7-A730-85E721D06954}" destId="{D413F38A-C4C0-41B8-941D-81DA6CF11721}" srcOrd="11" destOrd="0" presId="urn:microsoft.com/office/officeart/2005/8/layout/cycle2"/>
    <dgm:cxn modelId="{3D82DDCF-95E3-4260-82A2-A5FD7C892AE1}" type="presParOf" srcId="{D413F38A-C4C0-41B8-941D-81DA6CF11721}" destId="{052C517B-E480-4F29-B559-E27B6EF4553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F2A38E-F7F2-4AF7-9EC0-A9B14C82636D}">
      <dsp:nvSpPr>
        <dsp:cNvPr id="0" name=""/>
        <dsp:cNvSpPr/>
      </dsp:nvSpPr>
      <dsp:spPr>
        <a:xfrm>
          <a:off x="1110336" y="530"/>
          <a:ext cx="666906" cy="6669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120Te</a:t>
          </a:r>
          <a:endParaRPr lang="en-US" sz="1400" kern="1200" dirty="0"/>
        </a:p>
      </dsp:txBody>
      <dsp:txXfrm>
        <a:off x="1208002" y="98196"/>
        <a:ext cx="471574" cy="471574"/>
      </dsp:txXfrm>
    </dsp:sp>
    <dsp:sp modelId="{B1DCE75C-31D9-444C-803E-E32C103EA1DA}">
      <dsp:nvSpPr>
        <dsp:cNvPr id="0" name=""/>
        <dsp:cNvSpPr/>
      </dsp:nvSpPr>
      <dsp:spPr>
        <a:xfrm rot="1800000">
          <a:off x="1784441" y="469313"/>
          <a:ext cx="177346" cy="2250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1788005" y="501028"/>
        <a:ext cx="124142" cy="135049"/>
      </dsp:txXfrm>
    </dsp:sp>
    <dsp:sp modelId="{65BCD7EC-E19A-4AC4-B4C8-9E2028B7127E}">
      <dsp:nvSpPr>
        <dsp:cNvPr id="0" name=""/>
        <dsp:cNvSpPr/>
      </dsp:nvSpPr>
      <dsp:spPr>
        <a:xfrm>
          <a:off x="1977679" y="501291"/>
          <a:ext cx="666906" cy="6669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122Te</a:t>
          </a:r>
          <a:endParaRPr lang="en-US" sz="1400" kern="1200" dirty="0"/>
        </a:p>
      </dsp:txBody>
      <dsp:txXfrm>
        <a:off x="2075345" y="598957"/>
        <a:ext cx="471574" cy="471574"/>
      </dsp:txXfrm>
    </dsp:sp>
    <dsp:sp modelId="{19739F61-ADA5-4EDC-AB61-95F9C186AB79}">
      <dsp:nvSpPr>
        <dsp:cNvPr id="0" name=""/>
        <dsp:cNvSpPr/>
      </dsp:nvSpPr>
      <dsp:spPr>
        <a:xfrm rot="5400000">
          <a:off x="2222460" y="1217945"/>
          <a:ext cx="177346" cy="2250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2249062" y="1236359"/>
        <a:ext cx="124142" cy="135049"/>
      </dsp:txXfrm>
    </dsp:sp>
    <dsp:sp modelId="{31394499-3998-45B3-96FC-60A5A624783A}">
      <dsp:nvSpPr>
        <dsp:cNvPr id="0" name=""/>
        <dsp:cNvSpPr/>
      </dsp:nvSpPr>
      <dsp:spPr>
        <a:xfrm>
          <a:off x="1977679" y="1502813"/>
          <a:ext cx="666906" cy="6669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124Te</a:t>
          </a:r>
          <a:endParaRPr lang="en-US" sz="1400" kern="1200" dirty="0"/>
        </a:p>
      </dsp:txBody>
      <dsp:txXfrm>
        <a:off x="2075345" y="1600479"/>
        <a:ext cx="471574" cy="471574"/>
      </dsp:txXfrm>
    </dsp:sp>
    <dsp:sp modelId="{2C6B2E3F-6AA6-4665-929F-D579EBC4F710}">
      <dsp:nvSpPr>
        <dsp:cNvPr id="0" name=""/>
        <dsp:cNvSpPr/>
      </dsp:nvSpPr>
      <dsp:spPr>
        <a:xfrm rot="9000000">
          <a:off x="1793134" y="1971596"/>
          <a:ext cx="177346" cy="2250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10800000">
        <a:off x="1842774" y="2003311"/>
        <a:ext cx="124142" cy="135049"/>
      </dsp:txXfrm>
    </dsp:sp>
    <dsp:sp modelId="{2329A222-284B-4EE6-81FD-07241CA6842E}">
      <dsp:nvSpPr>
        <dsp:cNvPr id="0" name=""/>
        <dsp:cNvSpPr/>
      </dsp:nvSpPr>
      <dsp:spPr>
        <a:xfrm>
          <a:off x="1110336" y="2003574"/>
          <a:ext cx="666906" cy="6669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126Te</a:t>
          </a:r>
          <a:endParaRPr lang="en-US" sz="1400" kern="1200" dirty="0"/>
        </a:p>
      </dsp:txBody>
      <dsp:txXfrm>
        <a:off x="1208002" y="2101240"/>
        <a:ext cx="471574" cy="471574"/>
      </dsp:txXfrm>
    </dsp:sp>
    <dsp:sp modelId="{C193373C-C105-4FA1-878B-FEE12B5C623F}">
      <dsp:nvSpPr>
        <dsp:cNvPr id="0" name=""/>
        <dsp:cNvSpPr/>
      </dsp:nvSpPr>
      <dsp:spPr>
        <a:xfrm rot="12600000">
          <a:off x="925791" y="1976616"/>
          <a:ext cx="177346" cy="2250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10800000">
        <a:off x="975431" y="2034933"/>
        <a:ext cx="124142" cy="135049"/>
      </dsp:txXfrm>
    </dsp:sp>
    <dsp:sp modelId="{3356B75B-8867-4069-BFD6-ED2F55704DA5}">
      <dsp:nvSpPr>
        <dsp:cNvPr id="0" name=""/>
        <dsp:cNvSpPr/>
      </dsp:nvSpPr>
      <dsp:spPr>
        <a:xfrm>
          <a:off x="242992" y="1502813"/>
          <a:ext cx="666906" cy="6669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128Te</a:t>
          </a:r>
          <a:endParaRPr lang="en-US" sz="1400" kern="1200" dirty="0"/>
        </a:p>
      </dsp:txBody>
      <dsp:txXfrm>
        <a:off x="340658" y="1600479"/>
        <a:ext cx="471574" cy="471574"/>
      </dsp:txXfrm>
    </dsp:sp>
    <dsp:sp modelId="{4200662A-1C79-4E04-A046-FFD24A7B2EA1}">
      <dsp:nvSpPr>
        <dsp:cNvPr id="0" name=""/>
        <dsp:cNvSpPr/>
      </dsp:nvSpPr>
      <dsp:spPr>
        <a:xfrm rot="16200000">
          <a:off x="487772" y="1227984"/>
          <a:ext cx="177346" cy="2250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514374" y="1299602"/>
        <a:ext cx="124142" cy="135049"/>
      </dsp:txXfrm>
    </dsp:sp>
    <dsp:sp modelId="{5B7B9912-B885-4B3A-83C4-DF55707202EE}">
      <dsp:nvSpPr>
        <dsp:cNvPr id="0" name=""/>
        <dsp:cNvSpPr/>
      </dsp:nvSpPr>
      <dsp:spPr>
        <a:xfrm>
          <a:off x="242992" y="501291"/>
          <a:ext cx="666906" cy="6669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130Te</a:t>
          </a:r>
          <a:endParaRPr lang="en-US" sz="1400" kern="1200" dirty="0"/>
        </a:p>
      </dsp:txBody>
      <dsp:txXfrm>
        <a:off x="340658" y="598957"/>
        <a:ext cx="471574" cy="471574"/>
      </dsp:txXfrm>
    </dsp:sp>
    <dsp:sp modelId="{D413F38A-C4C0-41B8-941D-81DA6CF11721}">
      <dsp:nvSpPr>
        <dsp:cNvPr id="0" name=""/>
        <dsp:cNvSpPr/>
      </dsp:nvSpPr>
      <dsp:spPr>
        <a:xfrm rot="19800000">
          <a:off x="917097" y="474333"/>
          <a:ext cx="177346" cy="2250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920661" y="532650"/>
        <a:ext cx="124142" cy="1350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0.29636</cdr:x>
      <cdr:y>0.61109</cdr:y>
    </cdr:from>
    <cdr:to>
      <cdr:x>0.67459</cdr:x>
      <cdr:y>0.8721</cdr:y>
    </cdr:to>
    <cdr:sp macro="" textlink="">
      <cdr:nvSpPr>
        <cdr:cNvPr id="2" name="Oval 1"/>
        <cdr:cNvSpPr/>
      </cdr:nvSpPr>
      <cdr:spPr>
        <a:xfrm xmlns:a="http://schemas.openxmlformats.org/drawingml/2006/main">
          <a:off x="1125376" y="1903778"/>
          <a:ext cx="1436266" cy="813146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0.21133</cdr:x>
      <cdr:y>0.12806</cdr:y>
    </cdr:from>
    <cdr:to>
      <cdr:x>0.61687</cdr:x>
      <cdr:y>0.30815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02491" y="398964"/>
          <a:ext cx="1539968" cy="5610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 dirty="0" smtClean="0"/>
            <a:t>Energy of </a:t>
          </a:r>
          <a:r>
            <a:rPr lang="en-US" b="1" dirty="0" smtClean="0"/>
            <a:t>11/2</a:t>
          </a:r>
          <a:r>
            <a:rPr lang="en-US" b="1" baseline="30000" dirty="0" smtClean="0"/>
            <a:t>-</a:t>
          </a:r>
          <a:r>
            <a:rPr lang="en-US" b="1" dirty="0" smtClean="0"/>
            <a:t> states in the odd mass </a:t>
          </a:r>
          <a:r>
            <a:rPr lang="en-US" b="1" dirty="0" err="1" smtClean="0"/>
            <a:t>Te</a:t>
          </a:r>
          <a:r>
            <a:rPr lang="en-US" b="1" dirty="0" smtClean="0"/>
            <a:t> nuclei: </a:t>
          </a:r>
          <a:r>
            <a:rPr lang="en-US" b="1" i="0" smtClean="0">
              <a:latin typeface="Cambria Math" panose="02040503050406030204" pitchFamily="18" charset="0"/>
              <a:ea typeface="Cambria Math" panose="02040503050406030204" pitchFamily="18" charset="0"/>
            </a:rPr>
            <a:t>〖(𝝂〗_(𝟏𝟏/𝟐))</a:t>
          </a:r>
          <a:endParaRPr lang="en-US" sz="11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0.17091</cdr:x>
      <cdr:y>0.03596</cdr:y>
    </cdr:from>
    <cdr:to>
      <cdr:x>0.40478</cdr:x>
      <cdr:y>0.20445</cdr:y>
    </cdr:to>
    <cdr:sp macro="" textlink="">
      <cdr:nvSpPr>
        <cdr:cNvPr id="2" name="TextBox 20"/>
        <cdr:cNvSpPr txBox="1"/>
      </cdr:nvSpPr>
      <cdr:spPr>
        <a:xfrm xmlns:a="http://schemas.openxmlformats.org/drawingml/2006/main">
          <a:off x="945846" y="106868"/>
          <a:ext cx="1294228" cy="50071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 i="0" smtClean="0">
              <a:latin typeface="Cambria Math" panose="02040503050406030204" pitchFamily="18" charset="0"/>
            </a:rPr>
            <a:t>𝐸(〖7⁄2)〗^+  </a:t>
          </a:r>
          <a:endParaRPr lang="en-US" sz="20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02CA1-430C-4F39-B645-7F3E270D54C8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F60AB-5715-4C85-B855-6668EC690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698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F60AB-5715-4C85-B855-6668EC6907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2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993366"/>
                </a:solidFill>
                <a:latin typeface="Arial" pitchFamily="34" charset="0"/>
              </a:defRPr>
            </a:lvl1pPr>
            <a:lvl2pPr marL="744726" indent="-286433">
              <a:defRPr sz="2000" b="1">
                <a:solidFill>
                  <a:srgbClr val="993366"/>
                </a:solidFill>
                <a:latin typeface="Arial" pitchFamily="34" charset="0"/>
              </a:defRPr>
            </a:lvl2pPr>
            <a:lvl3pPr marL="1145732" indent="-229147">
              <a:defRPr sz="2000" b="1">
                <a:solidFill>
                  <a:srgbClr val="993366"/>
                </a:solidFill>
                <a:latin typeface="Arial" pitchFamily="34" charset="0"/>
              </a:defRPr>
            </a:lvl3pPr>
            <a:lvl4pPr marL="1604025" indent="-229147">
              <a:defRPr sz="2000" b="1">
                <a:solidFill>
                  <a:srgbClr val="993366"/>
                </a:solidFill>
                <a:latin typeface="Arial" pitchFamily="34" charset="0"/>
              </a:defRPr>
            </a:lvl4pPr>
            <a:lvl5pPr marL="2062317" indent="-229147">
              <a:defRPr sz="2000" b="1">
                <a:solidFill>
                  <a:srgbClr val="993366"/>
                </a:solidFill>
                <a:latin typeface="Arial" pitchFamily="34" charset="0"/>
              </a:defRPr>
            </a:lvl5pPr>
            <a:lvl6pPr marL="2520611" indent="-229147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6pPr>
            <a:lvl7pPr marL="2978904" indent="-229147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7pPr>
            <a:lvl8pPr marL="3437196" indent="-229147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8pPr>
            <a:lvl9pPr marL="3895489" indent="-229147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9pPr>
          </a:lstStyle>
          <a:p>
            <a:fld id="{2AD563E5-7681-4DDE-8048-0D051C20E5C2}" type="slidenum">
              <a:rPr lang="en-US" alt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11</a:t>
            </a:fld>
            <a:endParaRPr lang="en-US" alt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410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F60AB-5715-4C85-B855-6668EC69077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00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8+,</a:t>
            </a:r>
            <a:r>
              <a:rPr lang="en-US" baseline="0" dirty="0" smtClean="0"/>
              <a:t> likewise, is probably from the 2n configuration of (h11/2)^2.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F60AB-5715-4C85-B855-6668EC69077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83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F60AB-5715-4C85-B855-6668EC69077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912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F60AB-5715-4C85-B855-6668EC69077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89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D213-6B51-4A41-BE81-A6A094813097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F7AFE-E929-4BD5-8E1F-339CDA606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06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D213-6B51-4A41-BE81-A6A094813097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F7AFE-E929-4BD5-8E1F-339CDA606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45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D213-6B51-4A41-BE81-A6A094813097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F7AFE-E929-4BD5-8E1F-339CDA606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664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D213-6B51-4A41-BE81-A6A094813097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F7AFE-E929-4BD5-8E1F-339CDA606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934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D213-6B51-4A41-BE81-A6A094813097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F7AFE-E929-4BD5-8E1F-339CDA606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902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D213-6B51-4A41-BE81-A6A094813097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F7AFE-E929-4BD5-8E1F-339CDA606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59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D213-6B51-4A41-BE81-A6A094813097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F7AFE-E929-4BD5-8E1F-339CDA606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881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D213-6B51-4A41-BE81-A6A094813097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F7AFE-E929-4BD5-8E1F-339CDA606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26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D213-6B51-4A41-BE81-A6A094813097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F7AFE-E929-4BD5-8E1F-339CDA606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71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D213-6B51-4A41-BE81-A6A094813097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F7AFE-E929-4BD5-8E1F-339CDA606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70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D213-6B51-4A41-BE81-A6A094813097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F7AFE-E929-4BD5-8E1F-339CDA606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05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1D213-6B51-4A41-BE81-A6A094813097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F7AFE-E929-4BD5-8E1F-339CDA606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78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230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2.png"/><Relationship Id="rId10" Type="http://schemas.openxmlformats.org/officeDocument/2006/relationships/image" Target="../media/image48.png"/><Relationship Id="rId4" Type="http://schemas.openxmlformats.org/officeDocument/2006/relationships/image" Target="../media/image1.jpeg"/><Relationship Id="rId9" Type="http://schemas.openxmlformats.org/officeDocument/2006/relationships/image" Target="../media/image28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2.xml"/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1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1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emf"/><Relationship Id="rId5" Type="http://schemas.openxmlformats.org/officeDocument/2006/relationships/image" Target="../media/image50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2.png"/><Relationship Id="rId7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41.png"/><Relationship Id="rId4" Type="http://schemas.openxmlformats.org/officeDocument/2006/relationships/image" Target="../media/image42.png"/><Relationship Id="rId9" Type="http://schemas.openxmlformats.org/officeDocument/2006/relationships/comments" Target="../comments/commen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openxmlformats.org/officeDocument/2006/relationships/image" Target="../media/image320.png"/><Relationship Id="rId7" Type="http://schemas.openxmlformats.org/officeDocument/2006/relationships/image" Target="../media/image3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chart" Target="../charts/char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3" Type="http://schemas.openxmlformats.org/officeDocument/2006/relationships/image" Target="../media/image1.jpeg"/><Relationship Id="rId7" Type="http://schemas.openxmlformats.org/officeDocument/2006/relationships/image" Target="../media/image590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0.png"/><Relationship Id="rId11" Type="http://schemas.openxmlformats.org/officeDocument/2006/relationships/image" Target="../media/image62.png"/><Relationship Id="rId5" Type="http://schemas.openxmlformats.org/officeDocument/2006/relationships/chart" Target="../charts/chart4.xml"/><Relationship Id="rId10" Type="http://schemas.openxmlformats.org/officeDocument/2006/relationships/image" Target="../media/image610.png"/><Relationship Id="rId4" Type="http://schemas.openxmlformats.org/officeDocument/2006/relationships/image" Target="../media/image2.png"/><Relationship Id="rId9" Type="http://schemas.openxmlformats.org/officeDocument/2006/relationships/chart" Target="../charts/chart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.png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8.xml"/><Relationship Id="rId11" Type="http://schemas.openxmlformats.org/officeDocument/2006/relationships/image" Target="../media/image66.png"/><Relationship Id="rId5" Type="http://schemas.openxmlformats.org/officeDocument/2006/relationships/chart" Target="../charts/chart7.xml"/><Relationship Id="rId10" Type="http://schemas.openxmlformats.org/officeDocument/2006/relationships/chart" Target="../charts/chart9.xml"/><Relationship Id="rId4" Type="http://schemas.openxmlformats.org/officeDocument/2006/relationships/chart" Target="../charts/chart6.xml"/><Relationship Id="rId9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.png"/><Relationship Id="rId7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chart" Target="../charts/chart10.xml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km.phys.sci.osaka-u.ac.jp/en/research/r01.html" TargetMode="Externa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36659"/>
            <a:ext cx="12192000" cy="421341"/>
          </a:xfrm>
          <a:solidFill>
            <a:srgbClr val="193A71"/>
          </a:solidFill>
        </p:spPr>
        <p:txBody>
          <a:bodyPr anchor="ctr">
            <a:norm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Tastes of Nuclear Physics 2020 - Hicks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8" y="6478400"/>
            <a:ext cx="1147482" cy="33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59522" y="6491847"/>
            <a:ext cx="406972" cy="34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2002101" y="4712131"/>
            <a:ext cx="8736238" cy="3431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175"/>
              </a:lnSpc>
              <a:spcAft>
                <a:spcPts val="800"/>
              </a:spcAft>
            </a:pPr>
            <a:r>
              <a:rPr lang="en-US" sz="4000" baseline="300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130</a:t>
            </a:r>
            <a:r>
              <a:rPr lang="en-US" sz="40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Te: A Cornucopia of Nuclear Structures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034" y="720098"/>
            <a:ext cx="5160645" cy="365045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976445" y="5206612"/>
            <a:ext cx="4290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/>
              <a:t>Sally F. Hicks</a:t>
            </a:r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22914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36659"/>
            <a:ext cx="12192000" cy="421341"/>
          </a:xfrm>
          <a:solidFill>
            <a:srgbClr val="193A71"/>
          </a:solidFill>
        </p:spPr>
        <p:txBody>
          <a:bodyPr anchor="ctr"/>
          <a:lstStyle/>
          <a:p>
            <a:r>
              <a:rPr lang="en-US" sz="1800" dirty="0" smtClean="0">
                <a:solidFill>
                  <a:schemeClr val="bg1"/>
                </a:solidFill>
              </a:rPr>
              <a:t>Tastes of Nuclear Physics 2020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8" y="6478400"/>
            <a:ext cx="1147482" cy="33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59522" y="6491847"/>
            <a:ext cx="406972" cy="34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038600" y="143049"/>
            <a:ext cx="998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Experimental Details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91" y="859536"/>
            <a:ext cx="1014262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All measurements were completed at the University of Kentucky Accelerator Laboratory using the (</a:t>
            </a:r>
            <a:r>
              <a:rPr lang="en-US" sz="2000" dirty="0" err="1" smtClean="0"/>
              <a:t>n,n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′</a:t>
            </a: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2000" dirty="0" smtClean="0">
                <a:cs typeface="Times New Roman" panose="02020603050405020304" pitchFamily="18" charset="0"/>
              </a:rPr>
              <a:t>) reaction.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i="1" dirty="0" smtClean="0">
                <a:solidFill>
                  <a:srgbClr val="C00000"/>
                </a:solidFill>
              </a:rPr>
              <a:t>On an enriched </a:t>
            </a:r>
            <a:r>
              <a:rPr lang="en-US" sz="2000" i="1" baseline="30000" dirty="0" smtClean="0">
                <a:solidFill>
                  <a:srgbClr val="C00000"/>
                </a:solidFill>
              </a:rPr>
              <a:t>130</a:t>
            </a:r>
            <a:r>
              <a:rPr lang="en-US" sz="2000" i="1" dirty="0" smtClean="0">
                <a:solidFill>
                  <a:srgbClr val="C00000"/>
                </a:solidFill>
              </a:rPr>
              <a:t>Te sample </a:t>
            </a:r>
            <a:r>
              <a:rPr lang="en-US" sz="2000" dirty="0" smtClean="0">
                <a:solidFill>
                  <a:srgbClr val="C00000"/>
                </a:solidFill>
              </a:rPr>
              <a:t>(</a:t>
            </a:r>
            <a:r>
              <a:rPr lang="en-US" sz="2000" i="1" dirty="0" smtClean="0">
                <a:solidFill>
                  <a:srgbClr val="C00000"/>
                </a:solidFill>
              </a:rPr>
              <a:t>50 g metallic: 99.47% enrichment: </a:t>
            </a:r>
          </a:p>
          <a:p>
            <a:r>
              <a:rPr lang="en-US" sz="2000" i="1" dirty="0" smtClean="0">
                <a:solidFill>
                  <a:srgbClr val="C00000"/>
                </a:solidFill>
              </a:rPr>
              <a:t>d = 2.2 cm, h= 4 cm</a:t>
            </a:r>
            <a:r>
              <a:rPr lang="en-US" sz="2000" dirty="0" smtClean="0">
                <a:solidFill>
                  <a:srgbClr val="C00000"/>
                </a:solidFill>
              </a:rPr>
              <a:t>):</a:t>
            </a:r>
          </a:p>
          <a:p>
            <a:endParaRPr lang="en-US" sz="2000" i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γ-ray excitation functions from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1.90 to 3.44 MeV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γ-ray angular distributions at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2.2 and 3.3 MeV</a:t>
            </a:r>
          </a:p>
          <a:p>
            <a:pPr marL="1828800" lvl="3" indent="-457200">
              <a:buFont typeface="Wingdings" panose="05000000000000000000" pitchFamily="2" charset="2"/>
              <a:buChar char="Ø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0" lvl="3" indent="-4572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Level energies, spins and some parities</a:t>
            </a:r>
          </a:p>
          <a:p>
            <a:pPr marL="1828800" lvl="3" indent="-4572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γ-ray branching and multipole-mixing ratios</a:t>
            </a:r>
          </a:p>
          <a:p>
            <a:pPr marL="1828800" lvl="3" indent="-4572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Doppler Shifts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0" lvl="3" indent="-457200">
              <a:buFont typeface="Wingdings" panose="05000000000000000000" pitchFamily="2" charset="2"/>
              <a:buChar char="Ø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 smtClean="0">
                <a:solidFill>
                  <a:srgbClr val="C00000"/>
                </a:solidFill>
              </a:rPr>
              <a:t>On a natural </a:t>
            </a:r>
            <a:r>
              <a:rPr lang="en-US" sz="2000" i="1" dirty="0" err="1" smtClean="0">
                <a:solidFill>
                  <a:srgbClr val="C00000"/>
                </a:solidFill>
              </a:rPr>
              <a:t>Te</a:t>
            </a:r>
            <a:r>
              <a:rPr lang="en-US" sz="2000" i="1" dirty="0" smtClean="0">
                <a:solidFill>
                  <a:srgbClr val="C00000"/>
                </a:solidFill>
              </a:rPr>
              <a:t> </a:t>
            </a:r>
            <a:r>
              <a:rPr lang="en-US" sz="2000" i="1" dirty="0">
                <a:solidFill>
                  <a:srgbClr val="C00000"/>
                </a:solidFill>
              </a:rPr>
              <a:t>sample</a:t>
            </a:r>
            <a:r>
              <a:rPr lang="en-US" sz="2000" dirty="0">
                <a:solidFill>
                  <a:srgbClr val="C00000"/>
                </a:solidFill>
              </a:rPr>
              <a:t>:</a:t>
            </a:r>
          </a:p>
          <a:p>
            <a:pPr lvl="3"/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γγ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coincidence measurements using the Kentucky Gamma-ray Spectrometer (KEGS)</a:t>
            </a:r>
          </a:p>
          <a:p>
            <a:pPr marL="1828800" lvl="3" indent="-457200"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500" y="1448035"/>
            <a:ext cx="4457700" cy="432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0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393388" y="527049"/>
            <a:ext cx="6081713" cy="5211762"/>
            <a:chOff x="336" y="1167"/>
            <a:chExt cx="3928" cy="3415"/>
          </a:xfrm>
        </p:grpSpPr>
        <p:sp>
          <p:nvSpPr>
            <p:cNvPr id="17421" name="Rectangle 3"/>
            <p:cNvSpPr>
              <a:spLocks noChangeArrowheads="1"/>
            </p:cNvSpPr>
            <p:nvPr/>
          </p:nvSpPr>
          <p:spPr bwMode="auto">
            <a:xfrm>
              <a:off x="1680" y="2450"/>
              <a:ext cx="432" cy="95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200" dirty="0">
                <a:solidFill>
                  <a:schemeClr val="bg2"/>
                </a:solidFill>
                <a:latin typeface="Times New Roman" pitchFamily="18" charset="0"/>
              </a:endParaRPr>
            </a:p>
          </p:txBody>
        </p:sp>
        <p:sp>
          <p:nvSpPr>
            <p:cNvPr id="17422" name="Rectangle 4"/>
            <p:cNvSpPr>
              <a:spLocks noChangeArrowheads="1"/>
            </p:cNvSpPr>
            <p:nvPr/>
          </p:nvSpPr>
          <p:spPr bwMode="auto">
            <a:xfrm>
              <a:off x="2400" y="2450"/>
              <a:ext cx="424" cy="95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200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sp>
          <p:nvSpPr>
            <p:cNvPr id="17423" name="Freeform 5"/>
            <p:cNvSpPr>
              <a:spLocks/>
            </p:cNvSpPr>
            <p:nvPr/>
          </p:nvSpPr>
          <p:spPr bwMode="auto">
            <a:xfrm>
              <a:off x="2160" y="3410"/>
              <a:ext cx="192" cy="480"/>
            </a:xfrm>
            <a:custGeom>
              <a:avLst/>
              <a:gdLst>
                <a:gd name="T0" fmla="*/ 0 w 145"/>
                <a:gd name="T1" fmla="*/ 67490 h 433"/>
                <a:gd name="T2" fmla="*/ 0 w 145"/>
                <a:gd name="T3" fmla="*/ 37340 h 433"/>
                <a:gd name="T4" fmla="*/ 26533854 w 145"/>
                <a:gd name="T5" fmla="*/ 30027 h 433"/>
                <a:gd name="T6" fmla="*/ 26533854 w 145"/>
                <a:gd name="T7" fmla="*/ 14942 h 433"/>
                <a:gd name="T8" fmla="*/ 55020333 w 145"/>
                <a:gd name="T9" fmla="*/ 14942 h 433"/>
                <a:gd name="T10" fmla="*/ 55020333 w 145"/>
                <a:gd name="T11" fmla="*/ 7492 h 433"/>
                <a:gd name="T12" fmla="*/ 55020333 w 145"/>
                <a:gd name="T13" fmla="*/ 0 h 433"/>
                <a:gd name="T14" fmla="*/ 81433908 w 145"/>
                <a:gd name="T15" fmla="*/ 0 h 433"/>
                <a:gd name="T16" fmla="*/ 81433908 w 145"/>
                <a:gd name="T17" fmla="*/ 14942 h 433"/>
                <a:gd name="T18" fmla="*/ 108010624 w 145"/>
                <a:gd name="T19" fmla="*/ 14942 h 433"/>
                <a:gd name="T20" fmla="*/ 108010624 w 145"/>
                <a:gd name="T21" fmla="*/ 30027 h 433"/>
                <a:gd name="T22" fmla="*/ 136483305 w 145"/>
                <a:gd name="T23" fmla="*/ 37340 h 433"/>
                <a:gd name="T24" fmla="*/ 136483305 w 145"/>
                <a:gd name="T25" fmla="*/ 67490 h 433"/>
                <a:gd name="T26" fmla="*/ 0 w 145"/>
                <a:gd name="T27" fmla="*/ 67490 h 4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5"/>
                <a:gd name="T43" fmla="*/ 0 h 433"/>
                <a:gd name="T44" fmla="*/ 145 w 145"/>
                <a:gd name="T45" fmla="*/ 433 h 43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5" h="433">
                  <a:moveTo>
                    <a:pt x="0" y="432"/>
                  </a:moveTo>
                  <a:lnTo>
                    <a:pt x="0" y="240"/>
                  </a:lnTo>
                  <a:lnTo>
                    <a:pt x="29" y="192"/>
                  </a:lnTo>
                  <a:lnTo>
                    <a:pt x="29" y="96"/>
                  </a:lnTo>
                  <a:lnTo>
                    <a:pt x="58" y="96"/>
                  </a:lnTo>
                  <a:lnTo>
                    <a:pt x="58" y="48"/>
                  </a:lnTo>
                  <a:lnTo>
                    <a:pt x="58" y="0"/>
                  </a:lnTo>
                  <a:lnTo>
                    <a:pt x="86" y="0"/>
                  </a:lnTo>
                  <a:lnTo>
                    <a:pt x="86" y="96"/>
                  </a:lnTo>
                  <a:lnTo>
                    <a:pt x="115" y="96"/>
                  </a:lnTo>
                  <a:lnTo>
                    <a:pt x="115" y="192"/>
                  </a:lnTo>
                  <a:lnTo>
                    <a:pt x="144" y="240"/>
                  </a:lnTo>
                  <a:lnTo>
                    <a:pt x="144" y="432"/>
                  </a:lnTo>
                  <a:lnTo>
                    <a:pt x="0" y="432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424" name="Rectangle 6"/>
            <p:cNvSpPr>
              <a:spLocks noChangeArrowheads="1"/>
            </p:cNvSpPr>
            <p:nvPr/>
          </p:nvSpPr>
          <p:spPr bwMode="auto">
            <a:xfrm>
              <a:off x="336" y="3408"/>
              <a:ext cx="1689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algn="l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Arial" pitchFamily="34" charset="0"/>
                </a:rPr>
                <a:t>Paraffin-Filled Shielding</a:t>
              </a:r>
              <a:endParaRPr lang="en-US" altLang="en-US" sz="1200" dirty="0">
                <a:latin typeface="Arial" pitchFamily="34" charset="0"/>
              </a:endParaRPr>
            </a:p>
          </p:txBody>
        </p:sp>
        <p:sp>
          <p:nvSpPr>
            <p:cNvPr id="17425" name="Rectangle 7"/>
            <p:cNvSpPr>
              <a:spLocks noChangeArrowheads="1"/>
            </p:cNvSpPr>
            <p:nvPr/>
          </p:nvSpPr>
          <p:spPr bwMode="auto">
            <a:xfrm>
              <a:off x="2928" y="2928"/>
              <a:ext cx="1336" cy="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algn="l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Arial" pitchFamily="34" charset="0"/>
                </a:rPr>
                <a:t>Lithium Carbonate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Arial" pitchFamily="34" charset="0"/>
                </a:rPr>
                <a:t>Loaded Paraffin</a:t>
              </a:r>
              <a:endParaRPr lang="en-US" altLang="en-US" sz="1200" dirty="0">
                <a:latin typeface="Arial" pitchFamily="34" charset="0"/>
              </a:endParaRPr>
            </a:p>
          </p:txBody>
        </p:sp>
        <p:sp>
          <p:nvSpPr>
            <p:cNvPr id="17426" name="Rectangle 8"/>
            <p:cNvSpPr>
              <a:spLocks noChangeArrowheads="1"/>
            </p:cNvSpPr>
            <p:nvPr/>
          </p:nvSpPr>
          <p:spPr bwMode="auto">
            <a:xfrm rot="-5400000">
              <a:off x="1869" y="4102"/>
              <a:ext cx="723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algn="l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rgbClr val="FF3300"/>
                  </a:solidFill>
                  <a:latin typeface="Arial" pitchFamily="34" charset="0"/>
                </a:rPr>
                <a:t>Beam </a:t>
              </a:r>
              <a:r>
                <a:rPr lang="en-US" altLang="en-US" sz="1800" dirty="0">
                  <a:solidFill>
                    <a:srgbClr val="FF3300"/>
                  </a:solidFill>
                  <a:latin typeface="Arial" pitchFamily="34" charset="0"/>
                  <a:sym typeface="Symbol" pitchFamily="18" charset="2"/>
                </a:rPr>
                <a:t></a:t>
              </a:r>
              <a:endParaRPr lang="en-US" altLang="en-US" sz="1200" dirty="0">
                <a:solidFill>
                  <a:srgbClr val="FF3300"/>
                </a:solidFill>
                <a:latin typeface="Times New Roman" pitchFamily="18" charset="0"/>
              </a:endParaRPr>
            </a:p>
          </p:txBody>
        </p:sp>
        <p:sp>
          <p:nvSpPr>
            <p:cNvPr id="17427" name="Rectangle 9"/>
            <p:cNvSpPr>
              <a:spLocks noChangeArrowheads="1"/>
            </p:cNvSpPr>
            <p:nvPr/>
          </p:nvSpPr>
          <p:spPr bwMode="auto">
            <a:xfrm>
              <a:off x="2448" y="3746"/>
              <a:ext cx="69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algn="l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Arial" pitchFamily="34" charset="0"/>
                </a:rPr>
                <a:t>Gas Cell</a:t>
              </a:r>
              <a:endParaRPr lang="en-US" altLang="en-US" sz="1200" dirty="0">
                <a:latin typeface="Times New Roman" pitchFamily="18" charset="0"/>
              </a:endParaRPr>
            </a:p>
          </p:txBody>
        </p:sp>
        <p:sp>
          <p:nvSpPr>
            <p:cNvPr id="17428" name="Rectangle 10"/>
            <p:cNvSpPr>
              <a:spLocks noChangeArrowheads="1"/>
            </p:cNvSpPr>
            <p:nvPr/>
          </p:nvSpPr>
          <p:spPr bwMode="auto">
            <a:xfrm>
              <a:off x="2112" y="2448"/>
              <a:ext cx="96" cy="960"/>
            </a:xfrm>
            <a:prstGeom prst="rect">
              <a:avLst/>
            </a:prstGeom>
            <a:solidFill>
              <a:srgbClr val="FFCC66"/>
            </a:solidFill>
            <a:ln w="12700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endParaRPr lang="en-US" altLang="en-US" sz="2000" dirty="0">
                <a:solidFill>
                  <a:srgbClr val="993366"/>
                </a:solidFill>
                <a:latin typeface="Arial" pitchFamily="34" charset="0"/>
              </a:endParaRPr>
            </a:p>
          </p:txBody>
        </p:sp>
        <p:sp>
          <p:nvSpPr>
            <p:cNvPr id="17429" name="Rectangle 11"/>
            <p:cNvSpPr>
              <a:spLocks noChangeArrowheads="1"/>
            </p:cNvSpPr>
            <p:nvPr/>
          </p:nvSpPr>
          <p:spPr bwMode="auto">
            <a:xfrm>
              <a:off x="2304" y="2448"/>
              <a:ext cx="96" cy="960"/>
            </a:xfrm>
            <a:prstGeom prst="rect">
              <a:avLst/>
            </a:prstGeom>
            <a:solidFill>
              <a:srgbClr val="FFCC66"/>
            </a:solidFill>
            <a:ln w="12700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endParaRPr lang="en-US" altLang="en-US" sz="2000" dirty="0">
                <a:solidFill>
                  <a:srgbClr val="993366"/>
                </a:solidFill>
                <a:latin typeface="Arial" pitchFamily="34" charset="0"/>
              </a:endParaRPr>
            </a:p>
          </p:txBody>
        </p:sp>
        <p:sp>
          <p:nvSpPr>
            <p:cNvPr id="17430" name="Line 12"/>
            <p:cNvSpPr>
              <a:spLocks noChangeShapeType="1"/>
            </p:cNvSpPr>
            <p:nvPr/>
          </p:nvSpPr>
          <p:spPr bwMode="auto">
            <a:xfrm flipH="1">
              <a:off x="2352" y="3120"/>
              <a:ext cx="5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431" name="Line 13"/>
            <p:cNvSpPr>
              <a:spLocks noChangeShapeType="1"/>
            </p:cNvSpPr>
            <p:nvPr/>
          </p:nvSpPr>
          <p:spPr bwMode="auto">
            <a:xfrm flipH="1">
              <a:off x="2304" y="3458"/>
              <a:ext cx="2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432" name="Line 14"/>
            <p:cNvSpPr>
              <a:spLocks noChangeShapeType="1"/>
            </p:cNvSpPr>
            <p:nvPr/>
          </p:nvSpPr>
          <p:spPr bwMode="auto">
            <a:xfrm>
              <a:off x="2592" y="3458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17433" name="Group 15"/>
            <p:cNvGrpSpPr>
              <a:grpSpLocks/>
            </p:cNvGrpSpPr>
            <p:nvPr/>
          </p:nvGrpSpPr>
          <p:grpSpPr bwMode="auto">
            <a:xfrm>
              <a:off x="864" y="1167"/>
              <a:ext cx="2811" cy="1599"/>
              <a:chOff x="864" y="1167"/>
              <a:chExt cx="2811" cy="1599"/>
            </a:xfrm>
          </p:grpSpPr>
          <p:sp>
            <p:nvSpPr>
              <p:cNvPr id="17434" name="Rectangle 16"/>
              <p:cNvSpPr>
                <a:spLocks noChangeArrowheads="1"/>
              </p:cNvSpPr>
              <p:nvPr/>
            </p:nvSpPr>
            <p:spPr bwMode="auto">
              <a:xfrm>
                <a:off x="1593" y="1167"/>
                <a:ext cx="1336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algn="l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>
                    <a:latin typeface="Arial" pitchFamily="34" charset="0"/>
                    <a:cs typeface="Arial" pitchFamily="34" charset="0"/>
                  </a:rPr>
                  <a:t>Scattering Sample</a:t>
                </a:r>
                <a:endParaRPr lang="en-US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435" name="Freeform 17"/>
              <p:cNvSpPr>
                <a:spLocks/>
              </p:cNvSpPr>
              <p:nvPr/>
            </p:nvSpPr>
            <p:spPr bwMode="auto">
              <a:xfrm rot="-7212243">
                <a:off x="1392" y="1824"/>
                <a:ext cx="240" cy="1296"/>
              </a:xfrm>
              <a:custGeom>
                <a:avLst/>
                <a:gdLst>
                  <a:gd name="T0" fmla="*/ 0 w 240"/>
                  <a:gd name="T1" fmla="*/ 720 h 1296"/>
                  <a:gd name="T2" fmla="*/ 0 w 240"/>
                  <a:gd name="T3" fmla="*/ 0 h 1296"/>
                  <a:gd name="T4" fmla="*/ 240 w 240"/>
                  <a:gd name="T5" fmla="*/ 0 h 1296"/>
                  <a:gd name="T6" fmla="*/ 240 w 240"/>
                  <a:gd name="T7" fmla="*/ 720 h 1296"/>
                  <a:gd name="T8" fmla="*/ 144 w 240"/>
                  <a:gd name="T9" fmla="*/ 720 h 1296"/>
                  <a:gd name="T10" fmla="*/ 144 w 240"/>
                  <a:gd name="T11" fmla="*/ 912 h 1296"/>
                  <a:gd name="T12" fmla="*/ 192 w 240"/>
                  <a:gd name="T13" fmla="*/ 912 h 1296"/>
                  <a:gd name="T14" fmla="*/ 192 w 240"/>
                  <a:gd name="T15" fmla="*/ 1296 h 1296"/>
                  <a:gd name="T16" fmla="*/ 48 w 240"/>
                  <a:gd name="T17" fmla="*/ 1296 h 1296"/>
                  <a:gd name="T18" fmla="*/ 48 w 240"/>
                  <a:gd name="T19" fmla="*/ 912 h 1296"/>
                  <a:gd name="T20" fmla="*/ 96 w 240"/>
                  <a:gd name="T21" fmla="*/ 912 h 1296"/>
                  <a:gd name="T22" fmla="*/ 96 w 240"/>
                  <a:gd name="T23" fmla="*/ 720 h 1296"/>
                  <a:gd name="T24" fmla="*/ 0 w 240"/>
                  <a:gd name="T25" fmla="*/ 720 h 12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0"/>
                  <a:gd name="T40" fmla="*/ 0 h 1296"/>
                  <a:gd name="T41" fmla="*/ 240 w 240"/>
                  <a:gd name="T42" fmla="*/ 1296 h 129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0" h="1296">
                    <a:moveTo>
                      <a:pt x="0" y="720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720"/>
                    </a:lnTo>
                    <a:lnTo>
                      <a:pt x="144" y="720"/>
                    </a:lnTo>
                    <a:lnTo>
                      <a:pt x="144" y="912"/>
                    </a:lnTo>
                    <a:lnTo>
                      <a:pt x="192" y="912"/>
                    </a:lnTo>
                    <a:lnTo>
                      <a:pt x="192" y="1296"/>
                    </a:lnTo>
                    <a:lnTo>
                      <a:pt x="48" y="1296"/>
                    </a:lnTo>
                    <a:lnTo>
                      <a:pt x="48" y="912"/>
                    </a:lnTo>
                    <a:lnTo>
                      <a:pt x="96" y="912"/>
                    </a:lnTo>
                    <a:lnTo>
                      <a:pt x="96" y="720"/>
                    </a:lnTo>
                    <a:lnTo>
                      <a:pt x="0" y="720"/>
                    </a:lnTo>
                    <a:close/>
                  </a:path>
                </a:pathLst>
              </a:custGeom>
              <a:solidFill>
                <a:srgbClr val="CC66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7436" name="Freeform 18"/>
              <p:cNvSpPr>
                <a:spLocks/>
              </p:cNvSpPr>
              <p:nvPr/>
            </p:nvSpPr>
            <p:spPr bwMode="auto">
              <a:xfrm rot="-3724619">
                <a:off x="1392" y="960"/>
                <a:ext cx="240" cy="1296"/>
              </a:xfrm>
              <a:custGeom>
                <a:avLst/>
                <a:gdLst>
                  <a:gd name="T0" fmla="*/ 0 w 240"/>
                  <a:gd name="T1" fmla="*/ 720 h 1296"/>
                  <a:gd name="T2" fmla="*/ 0 w 240"/>
                  <a:gd name="T3" fmla="*/ 0 h 1296"/>
                  <a:gd name="T4" fmla="*/ 240 w 240"/>
                  <a:gd name="T5" fmla="*/ 0 h 1296"/>
                  <a:gd name="T6" fmla="*/ 240 w 240"/>
                  <a:gd name="T7" fmla="*/ 720 h 1296"/>
                  <a:gd name="T8" fmla="*/ 144 w 240"/>
                  <a:gd name="T9" fmla="*/ 720 h 1296"/>
                  <a:gd name="T10" fmla="*/ 144 w 240"/>
                  <a:gd name="T11" fmla="*/ 912 h 1296"/>
                  <a:gd name="T12" fmla="*/ 192 w 240"/>
                  <a:gd name="T13" fmla="*/ 912 h 1296"/>
                  <a:gd name="T14" fmla="*/ 192 w 240"/>
                  <a:gd name="T15" fmla="*/ 1296 h 1296"/>
                  <a:gd name="T16" fmla="*/ 48 w 240"/>
                  <a:gd name="T17" fmla="*/ 1296 h 1296"/>
                  <a:gd name="T18" fmla="*/ 48 w 240"/>
                  <a:gd name="T19" fmla="*/ 912 h 1296"/>
                  <a:gd name="T20" fmla="*/ 96 w 240"/>
                  <a:gd name="T21" fmla="*/ 912 h 1296"/>
                  <a:gd name="T22" fmla="*/ 96 w 240"/>
                  <a:gd name="T23" fmla="*/ 720 h 1296"/>
                  <a:gd name="T24" fmla="*/ 0 w 240"/>
                  <a:gd name="T25" fmla="*/ 720 h 12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0"/>
                  <a:gd name="T40" fmla="*/ 0 h 1296"/>
                  <a:gd name="T41" fmla="*/ 240 w 240"/>
                  <a:gd name="T42" fmla="*/ 1296 h 129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0" h="1296">
                    <a:moveTo>
                      <a:pt x="0" y="720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720"/>
                    </a:lnTo>
                    <a:lnTo>
                      <a:pt x="144" y="720"/>
                    </a:lnTo>
                    <a:lnTo>
                      <a:pt x="144" y="912"/>
                    </a:lnTo>
                    <a:lnTo>
                      <a:pt x="192" y="912"/>
                    </a:lnTo>
                    <a:lnTo>
                      <a:pt x="192" y="1296"/>
                    </a:lnTo>
                    <a:lnTo>
                      <a:pt x="48" y="1296"/>
                    </a:lnTo>
                    <a:lnTo>
                      <a:pt x="48" y="912"/>
                    </a:lnTo>
                    <a:lnTo>
                      <a:pt x="96" y="912"/>
                    </a:lnTo>
                    <a:lnTo>
                      <a:pt x="96" y="720"/>
                    </a:lnTo>
                    <a:lnTo>
                      <a:pt x="0" y="720"/>
                    </a:lnTo>
                    <a:close/>
                  </a:path>
                </a:pathLst>
              </a:custGeom>
              <a:solidFill>
                <a:srgbClr val="CC66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7437" name="Freeform 19"/>
              <p:cNvSpPr>
                <a:spLocks/>
              </p:cNvSpPr>
              <p:nvPr/>
            </p:nvSpPr>
            <p:spPr bwMode="auto">
              <a:xfrm rot="3664132">
                <a:off x="2880" y="960"/>
                <a:ext cx="240" cy="1296"/>
              </a:xfrm>
              <a:custGeom>
                <a:avLst/>
                <a:gdLst>
                  <a:gd name="T0" fmla="*/ 0 w 240"/>
                  <a:gd name="T1" fmla="*/ 720 h 1296"/>
                  <a:gd name="T2" fmla="*/ 0 w 240"/>
                  <a:gd name="T3" fmla="*/ 0 h 1296"/>
                  <a:gd name="T4" fmla="*/ 240 w 240"/>
                  <a:gd name="T5" fmla="*/ 0 h 1296"/>
                  <a:gd name="T6" fmla="*/ 240 w 240"/>
                  <a:gd name="T7" fmla="*/ 720 h 1296"/>
                  <a:gd name="T8" fmla="*/ 144 w 240"/>
                  <a:gd name="T9" fmla="*/ 720 h 1296"/>
                  <a:gd name="T10" fmla="*/ 144 w 240"/>
                  <a:gd name="T11" fmla="*/ 912 h 1296"/>
                  <a:gd name="T12" fmla="*/ 192 w 240"/>
                  <a:gd name="T13" fmla="*/ 912 h 1296"/>
                  <a:gd name="T14" fmla="*/ 192 w 240"/>
                  <a:gd name="T15" fmla="*/ 1296 h 1296"/>
                  <a:gd name="T16" fmla="*/ 48 w 240"/>
                  <a:gd name="T17" fmla="*/ 1296 h 1296"/>
                  <a:gd name="T18" fmla="*/ 48 w 240"/>
                  <a:gd name="T19" fmla="*/ 912 h 1296"/>
                  <a:gd name="T20" fmla="*/ 96 w 240"/>
                  <a:gd name="T21" fmla="*/ 912 h 1296"/>
                  <a:gd name="T22" fmla="*/ 96 w 240"/>
                  <a:gd name="T23" fmla="*/ 720 h 1296"/>
                  <a:gd name="T24" fmla="*/ 0 w 240"/>
                  <a:gd name="T25" fmla="*/ 720 h 12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0"/>
                  <a:gd name="T40" fmla="*/ 0 h 1296"/>
                  <a:gd name="T41" fmla="*/ 240 w 240"/>
                  <a:gd name="T42" fmla="*/ 1296 h 129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0" h="1296">
                    <a:moveTo>
                      <a:pt x="0" y="720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720"/>
                    </a:lnTo>
                    <a:lnTo>
                      <a:pt x="144" y="720"/>
                    </a:lnTo>
                    <a:lnTo>
                      <a:pt x="144" y="912"/>
                    </a:lnTo>
                    <a:lnTo>
                      <a:pt x="192" y="912"/>
                    </a:lnTo>
                    <a:lnTo>
                      <a:pt x="192" y="1296"/>
                    </a:lnTo>
                    <a:lnTo>
                      <a:pt x="48" y="1296"/>
                    </a:lnTo>
                    <a:lnTo>
                      <a:pt x="48" y="912"/>
                    </a:lnTo>
                    <a:lnTo>
                      <a:pt x="96" y="912"/>
                    </a:lnTo>
                    <a:lnTo>
                      <a:pt x="96" y="720"/>
                    </a:lnTo>
                    <a:lnTo>
                      <a:pt x="0" y="720"/>
                    </a:lnTo>
                    <a:close/>
                  </a:path>
                </a:pathLst>
              </a:custGeom>
              <a:solidFill>
                <a:srgbClr val="CC66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7438" name="Freeform 20"/>
              <p:cNvSpPr>
                <a:spLocks/>
              </p:cNvSpPr>
              <p:nvPr/>
            </p:nvSpPr>
            <p:spPr bwMode="auto">
              <a:xfrm rot="7217422">
                <a:off x="2895" y="1799"/>
                <a:ext cx="240" cy="1320"/>
              </a:xfrm>
              <a:custGeom>
                <a:avLst/>
                <a:gdLst>
                  <a:gd name="T0" fmla="*/ 0 w 240"/>
                  <a:gd name="T1" fmla="*/ 1770 h 1296"/>
                  <a:gd name="T2" fmla="*/ 0 w 240"/>
                  <a:gd name="T3" fmla="*/ 0 h 1296"/>
                  <a:gd name="T4" fmla="*/ 240 w 240"/>
                  <a:gd name="T5" fmla="*/ 0 h 1296"/>
                  <a:gd name="T6" fmla="*/ 240 w 240"/>
                  <a:gd name="T7" fmla="*/ 1770 h 1296"/>
                  <a:gd name="T8" fmla="*/ 144 w 240"/>
                  <a:gd name="T9" fmla="*/ 1770 h 1296"/>
                  <a:gd name="T10" fmla="*/ 144 w 240"/>
                  <a:gd name="T11" fmla="*/ 2244 h 1296"/>
                  <a:gd name="T12" fmla="*/ 192 w 240"/>
                  <a:gd name="T13" fmla="*/ 2244 h 1296"/>
                  <a:gd name="T14" fmla="*/ 192 w 240"/>
                  <a:gd name="T15" fmla="*/ 3184 h 1296"/>
                  <a:gd name="T16" fmla="*/ 48 w 240"/>
                  <a:gd name="T17" fmla="*/ 3184 h 1296"/>
                  <a:gd name="T18" fmla="*/ 48 w 240"/>
                  <a:gd name="T19" fmla="*/ 2244 h 1296"/>
                  <a:gd name="T20" fmla="*/ 96 w 240"/>
                  <a:gd name="T21" fmla="*/ 2244 h 1296"/>
                  <a:gd name="T22" fmla="*/ 96 w 240"/>
                  <a:gd name="T23" fmla="*/ 1770 h 1296"/>
                  <a:gd name="T24" fmla="*/ 0 w 240"/>
                  <a:gd name="T25" fmla="*/ 1770 h 12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0"/>
                  <a:gd name="T40" fmla="*/ 0 h 1296"/>
                  <a:gd name="T41" fmla="*/ 240 w 240"/>
                  <a:gd name="T42" fmla="*/ 1296 h 129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0" h="1296">
                    <a:moveTo>
                      <a:pt x="0" y="720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720"/>
                    </a:lnTo>
                    <a:lnTo>
                      <a:pt x="144" y="720"/>
                    </a:lnTo>
                    <a:lnTo>
                      <a:pt x="144" y="912"/>
                    </a:lnTo>
                    <a:lnTo>
                      <a:pt x="192" y="912"/>
                    </a:lnTo>
                    <a:lnTo>
                      <a:pt x="192" y="1296"/>
                    </a:lnTo>
                    <a:lnTo>
                      <a:pt x="48" y="1296"/>
                    </a:lnTo>
                    <a:lnTo>
                      <a:pt x="48" y="912"/>
                    </a:lnTo>
                    <a:lnTo>
                      <a:pt x="96" y="912"/>
                    </a:lnTo>
                    <a:lnTo>
                      <a:pt x="96" y="720"/>
                    </a:lnTo>
                    <a:lnTo>
                      <a:pt x="0" y="720"/>
                    </a:lnTo>
                    <a:close/>
                  </a:path>
                </a:pathLst>
              </a:custGeom>
              <a:solidFill>
                <a:srgbClr val="CC66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7439" name="Text Box 22"/>
              <p:cNvSpPr txBox="1">
                <a:spLocks noChangeArrowheads="1"/>
              </p:cNvSpPr>
              <p:nvPr/>
            </p:nvSpPr>
            <p:spPr bwMode="auto">
              <a:xfrm rot="1750222">
                <a:off x="2982" y="2453"/>
                <a:ext cx="362" cy="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 err="1">
                    <a:solidFill>
                      <a:schemeClr val="bg1"/>
                    </a:solidFill>
                    <a:latin typeface="Times New Roman" pitchFamily="18" charset="0"/>
                  </a:rPr>
                  <a:t>HPGe</a:t>
                </a:r>
                <a:endParaRPr lang="en-US" altLang="en-US" sz="1200">
                  <a:solidFill>
                    <a:schemeClr val="bg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40" name="Text Box 23"/>
              <p:cNvSpPr txBox="1">
                <a:spLocks noChangeArrowheads="1"/>
              </p:cNvSpPr>
              <p:nvPr/>
            </p:nvSpPr>
            <p:spPr bwMode="auto">
              <a:xfrm rot="1659645">
                <a:off x="967" y="1351"/>
                <a:ext cx="362" cy="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chemeClr val="bg1"/>
                    </a:solidFill>
                    <a:latin typeface="Times New Roman" pitchFamily="18" charset="0"/>
                  </a:rPr>
                  <a:t>HPGe</a:t>
                </a:r>
              </a:p>
            </p:txBody>
          </p:sp>
          <p:sp>
            <p:nvSpPr>
              <p:cNvPr id="17441" name="Text Box 24"/>
              <p:cNvSpPr txBox="1">
                <a:spLocks noChangeArrowheads="1"/>
              </p:cNvSpPr>
              <p:nvPr/>
            </p:nvSpPr>
            <p:spPr bwMode="auto">
              <a:xfrm rot="-1840853">
                <a:off x="971" y="2584"/>
                <a:ext cx="362" cy="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chemeClr val="bg1"/>
                    </a:solidFill>
                    <a:latin typeface="Times New Roman" pitchFamily="18" charset="0"/>
                  </a:rPr>
                  <a:t>HPGe</a:t>
                </a:r>
              </a:p>
            </p:txBody>
          </p:sp>
          <p:sp>
            <p:nvSpPr>
              <p:cNvPr id="17442" name="Text Box 25"/>
              <p:cNvSpPr txBox="1">
                <a:spLocks noChangeArrowheads="1"/>
              </p:cNvSpPr>
              <p:nvPr/>
            </p:nvSpPr>
            <p:spPr bwMode="auto">
              <a:xfrm rot="-1736145">
                <a:off x="3031" y="1432"/>
                <a:ext cx="362" cy="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chemeClr val="bg1"/>
                    </a:solidFill>
                    <a:latin typeface="Times New Roman" pitchFamily="18" charset="0"/>
                  </a:rPr>
                  <a:t>HPGe</a:t>
                </a:r>
              </a:p>
            </p:txBody>
          </p:sp>
          <p:sp>
            <p:nvSpPr>
              <p:cNvPr id="17443" name="Line 26"/>
              <p:cNvSpPr>
                <a:spLocks noChangeShapeType="1"/>
              </p:cNvSpPr>
              <p:nvPr/>
            </p:nvSpPr>
            <p:spPr bwMode="auto">
              <a:xfrm flipH="1">
                <a:off x="2256" y="1407"/>
                <a:ext cx="1" cy="51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44" name="Oval 21"/>
              <p:cNvSpPr>
                <a:spLocks noChangeArrowheads="1"/>
              </p:cNvSpPr>
              <p:nvPr/>
            </p:nvSpPr>
            <p:spPr bwMode="auto">
              <a:xfrm>
                <a:off x="2208" y="1970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algn="l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endParaRPr lang="en-US" altLang="en-US" sz="2000" dirty="0">
                  <a:solidFill>
                    <a:srgbClr val="993366"/>
                  </a:solidFill>
                  <a:latin typeface="Arial" pitchFamily="34" charset="0"/>
                </a:endParaRPr>
              </a:p>
            </p:txBody>
          </p:sp>
        </p:grpSp>
      </p:grpSp>
      <p:sp>
        <p:nvSpPr>
          <p:cNvPr id="17411" name="Text Box 27"/>
          <p:cNvSpPr txBox="1">
            <a:spLocks noChangeArrowheads="1"/>
          </p:cNvSpPr>
          <p:nvPr/>
        </p:nvSpPr>
        <p:spPr bwMode="auto">
          <a:xfrm>
            <a:off x="191776" y="5780087"/>
            <a:ext cx="671988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62AC"/>
                </a:solidFill>
                <a:latin typeface="Arial" pitchFamily="34" charset="0"/>
              </a:rPr>
              <a:t>Ke</a:t>
            </a:r>
            <a:r>
              <a:rPr lang="en-US" altLang="en-US" dirty="0">
                <a:latin typeface="Arial" pitchFamily="34" charset="0"/>
              </a:rPr>
              <a:t>ntucky </a:t>
            </a:r>
            <a:r>
              <a:rPr lang="en-US" altLang="en-US" b="1" dirty="0">
                <a:solidFill>
                  <a:srgbClr val="0062AC"/>
                </a:solidFill>
                <a:latin typeface="Arial" pitchFamily="34" charset="0"/>
              </a:rPr>
              <a:t>G</a:t>
            </a:r>
            <a:r>
              <a:rPr lang="en-US" altLang="en-US" dirty="0">
                <a:latin typeface="Arial" pitchFamily="34" charset="0"/>
              </a:rPr>
              <a:t>amma-ray </a:t>
            </a:r>
            <a:r>
              <a:rPr lang="en-US" altLang="en-US" b="1" dirty="0">
                <a:solidFill>
                  <a:srgbClr val="0062AC"/>
                </a:solidFill>
                <a:latin typeface="Arial" pitchFamily="34" charset="0"/>
              </a:rPr>
              <a:t>S</a:t>
            </a:r>
            <a:r>
              <a:rPr lang="en-US" altLang="en-US" dirty="0">
                <a:latin typeface="Arial" pitchFamily="34" charset="0"/>
              </a:rPr>
              <a:t>pectrometer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62AC"/>
                </a:solidFill>
                <a:latin typeface="Arial" pitchFamily="34" charset="0"/>
              </a:rPr>
              <a:t>KEGS</a:t>
            </a:r>
            <a:endParaRPr lang="en-US" altLang="en-US" sz="2400" b="1" dirty="0">
              <a:solidFill>
                <a:srgbClr val="0062AC"/>
              </a:solidFill>
              <a:latin typeface="Times New Roman" pitchFamily="18" charset="0"/>
            </a:endParaRPr>
          </a:p>
        </p:txBody>
      </p:sp>
      <p:sp>
        <p:nvSpPr>
          <p:cNvPr id="115740" name="Oval 28"/>
          <p:cNvSpPr>
            <a:spLocks noChangeArrowheads="1"/>
          </p:cNvSpPr>
          <p:nvPr/>
        </p:nvSpPr>
        <p:spPr bwMode="auto">
          <a:xfrm>
            <a:off x="3330262" y="3722686"/>
            <a:ext cx="76200" cy="76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endParaRPr lang="en-US" altLang="en-US" sz="2000">
              <a:solidFill>
                <a:srgbClr val="993366"/>
              </a:solidFill>
              <a:latin typeface="Arial" pitchFamily="34" charset="0"/>
            </a:endParaRPr>
          </a:p>
        </p:txBody>
      </p:sp>
      <p:sp>
        <p:nvSpPr>
          <p:cNvPr id="115741" name="Oval 29"/>
          <p:cNvSpPr>
            <a:spLocks noChangeArrowheads="1"/>
          </p:cNvSpPr>
          <p:nvPr/>
        </p:nvSpPr>
        <p:spPr bwMode="auto">
          <a:xfrm>
            <a:off x="3330262" y="1970086"/>
            <a:ext cx="76200" cy="76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endParaRPr lang="en-US" altLang="en-US" sz="2000">
              <a:solidFill>
                <a:srgbClr val="993366"/>
              </a:solidFill>
              <a:latin typeface="Arial" pitchFamily="34" charset="0"/>
            </a:endParaRPr>
          </a:p>
        </p:txBody>
      </p:sp>
      <p:sp>
        <p:nvSpPr>
          <p:cNvPr id="115742" name="Oval 30"/>
          <p:cNvSpPr>
            <a:spLocks noChangeArrowheads="1"/>
          </p:cNvSpPr>
          <p:nvPr/>
        </p:nvSpPr>
        <p:spPr bwMode="auto">
          <a:xfrm>
            <a:off x="3330262" y="2960686"/>
            <a:ext cx="76200" cy="76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endParaRPr lang="en-US" altLang="en-US" sz="2000">
              <a:solidFill>
                <a:srgbClr val="993366"/>
              </a:solidFill>
              <a:latin typeface="Arial" pitchFamily="34" charset="0"/>
            </a:endParaRPr>
          </a:p>
        </p:txBody>
      </p:sp>
      <p:sp>
        <p:nvSpPr>
          <p:cNvPr id="115743" name="Oval 31"/>
          <p:cNvSpPr>
            <a:spLocks noChangeArrowheads="1"/>
          </p:cNvSpPr>
          <p:nvPr/>
        </p:nvSpPr>
        <p:spPr bwMode="auto">
          <a:xfrm>
            <a:off x="3558862" y="1284286"/>
            <a:ext cx="76200" cy="76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endParaRPr lang="en-US" altLang="en-US" sz="2000">
              <a:solidFill>
                <a:srgbClr val="993366"/>
              </a:solidFill>
              <a:latin typeface="Arial" pitchFamily="34" charset="0"/>
            </a:endParaRPr>
          </a:p>
        </p:txBody>
      </p: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3025462" y="1817686"/>
            <a:ext cx="685800" cy="228600"/>
            <a:chOff x="2544" y="1104"/>
            <a:chExt cx="432" cy="144"/>
          </a:xfrm>
        </p:grpSpPr>
        <p:sp>
          <p:nvSpPr>
            <p:cNvPr id="17419" name="Line 33"/>
            <p:cNvSpPr>
              <a:spLocks noChangeShapeType="1"/>
            </p:cNvSpPr>
            <p:nvPr/>
          </p:nvSpPr>
          <p:spPr bwMode="auto">
            <a:xfrm>
              <a:off x="2784" y="1104"/>
              <a:ext cx="192" cy="144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0" name="Line 34"/>
            <p:cNvSpPr>
              <a:spLocks noChangeShapeType="1"/>
            </p:cNvSpPr>
            <p:nvPr/>
          </p:nvSpPr>
          <p:spPr bwMode="auto">
            <a:xfrm flipH="1">
              <a:off x="2544" y="1104"/>
              <a:ext cx="240" cy="144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5747" name="Oval 35"/>
          <p:cNvSpPr>
            <a:spLocks noChangeArrowheads="1"/>
          </p:cNvSpPr>
          <p:nvPr/>
        </p:nvSpPr>
        <p:spPr bwMode="auto">
          <a:xfrm>
            <a:off x="3330262" y="2427286"/>
            <a:ext cx="76200" cy="76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endParaRPr lang="en-US" altLang="en-US" sz="2000">
              <a:solidFill>
                <a:srgbClr val="993366"/>
              </a:solidFill>
              <a:latin typeface="Arial" pitchFamily="34" charset="0"/>
            </a:endParaRPr>
          </a:p>
        </p:txBody>
      </p:sp>
      <p:sp>
        <p:nvSpPr>
          <p:cNvPr id="115748" name="Oval 36"/>
          <p:cNvSpPr>
            <a:spLocks noChangeArrowheads="1"/>
          </p:cNvSpPr>
          <p:nvPr/>
        </p:nvSpPr>
        <p:spPr bwMode="auto">
          <a:xfrm>
            <a:off x="3330262" y="3341686"/>
            <a:ext cx="76200" cy="76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endParaRPr lang="en-US" altLang="en-US" sz="2000">
              <a:solidFill>
                <a:srgbClr val="993366"/>
              </a:solidFill>
              <a:latin typeface="Arial" pitchFamily="34" charset="0"/>
            </a:endParaRPr>
          </a:p>
        </p:txBody>
      </p: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7363723" y="4751574"/>
            <a:ext cx="4724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dirty="0"/>
              <a:t> Coincidence detectors – </a:t>
            </a:r>
            <a:r>
              <a:rPr lang="en-US" altLang="en-US" dirty="0" smtClean="0"/>
              <a:t>four high-purity </a:t>
            </a:r>
            <a:r>
              <a:rPr lang="en-US" altLang="en-US" dirty="0"/>
              <a:t>Ge detectors without Compton suppression. </a:t>
            </a:r>
            <a:endParaRPr lang="en-US" altLang="en-US" dirty="0">
              <a:solidFill>
                <a:srgbClr val="FFFF00"/>
              </a:solidFill>
            </a:endParaRPr>
          </a:p>
        </p:txBody>
      </p:sp>
      <p:sp>
        <p:nvSpPr>
          <p:cNvPr id="38" name="TextBox 2"/>
          <p:cNvSpPr txBox="1">
            <a:spLocks noChangeArrowheads="1"/>
          </p:cNvSpPr>
          <p:nvPr/>
        </p:nvSpPr>
        <p:spPr bwMode="auto">
          <a:xfrm>
            <a:off x="7949685" y="285036"/>
            <a:ext cx="221561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62AC"/>
                </a:solidFill>
                <a:latin typeface="Arial" pitchFamily="34" charset="0"/>
              </a:rPr>
              <a:t>KEGS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497" y="929522"/>
            <a:ext cx="4364024" cy="3273018"/>
          </a:xfrm>
          <a:prstGeom prst="rect">
            <a:avLst/>
          </a:prstGeom>
        </p:spPr>
      </p:pic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7303190" y="4366848"/>
            <a:ext cx="518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000" dirty="0"/>
              <a:t> </a:t>
            </a:r>
            <a:r>
              <a:rPr lang="en-US" altLang="en-US" sz="2000" dirty="0">
                <a:cs typeface="Times New Roman" panose="02020603050405020304" pitchFamily="18" charset="0"/>
                <a:sym typeface="Symbol" panose="05050102010706020507" pitchFamily="18" charset="2"/>
              </a:rPr>
              <a:t>- coincidences at E</a:t>
            </a:r>
            <a:r>
              <a:rPr lang="en-US" altLang="en-US" sz="2000" baseline="-25000" dirty="0">
                <a:cs typeface="Times New Roman" panose="02020603050405020304" pitchFamily="18" charset="0"/>
                <a:sym typeface="Symbol" panose="05050102010706020507" pitchFamily="18" charset="2"/>
              </a:rPr>
              <a:t>n</a:t>
            </a:r>
            <a:r>
              <a:rPr lang="en-US" altLang="en-US" sz="2000" dirty="0">
                <a:cs typeface="Times New Roman" panose="02020603050405020304" pitchFamily="18" charset="0"/>
                <a:sym typeface="Symbol" panose="05050102010706020507" pitchFamily="18" charset="2"/>
              </a:rPr>
              <a:t>3.4 MeV </a:t>
            </a:r>
          </a:p>
        </p:txBody>
      </p:sp>
    </p:spTree>
    <p:extLst>
      <p:ext uri="{BB962C8B-B14F-4D97-AF65-F5344CB8AC3E}">
        <p14:creationId xmlns:p14="http://schemas.microsoft.com/office/powerpoint/2010/main" val="24240442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5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5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5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5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5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40" grpId="0" animBg="1"/>
      <p:bldP spid="115741" grpId="0" animBg="1"/>
      <p:bldP spid="115742" grpId="0" animBg="1"/>
      <p:bldP spid="115743" grpId="0" animBg="1"/>
      <p:bldP spid="115747" grpId="0" animBg="1"/>
      <p:bldP spid="1157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36659"/>
            <a:ext cx="12192000" cy="421341"/>
          </a:xfrm>
          <a:solidFill>
            <a:srgbClr val="193A71"/>
          </a:solidFill>
        </p:spPr>
        <p:txBody>
          <a:bodyPr anchor="ctr">
            <a:norm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Tastes of Nuclear Physics 2020 - Hicks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8" y="6478400"/>
            <a:ext cx="1147482" cy="33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59522" y="6491847"/>
            <a:ext cx="406972" cy="34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36" y="195407"/>
            <a:ext cx="3720167" cy="55999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67" b="28769"/>
          <a:stretch/>
        </p:blipFill>
        <p:spPr>
          <a:xfrm>
            <a:off x="5355274" y="654360"/>
            <a:ext cx="4424829" cy="48850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35378" y="3263012"/>
            <a:ext cx="1484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Gate 468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5378" y="1100037"/>
            <a:ext cx="1484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Gate 182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5378" y="2105623"/>
            <a:ext cx="1484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Gate 793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935378" y="4159834"/>
            <a:ext cx="1484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Gate 839</a:t>
            </a:r>
            <a:endParaRPr lang="en-US" b="1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454887" y="1709530"/>
            <a:ext cx="0" cy="4387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791739" y="2111384"/>
            <a:ext cx="0" cy="3960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91739" y="2118997"/>
            <a:ext cx="1802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l-GR" sz="140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331 </a:t>
            </a:r>
            <a:r>
              <a:rPr lang="en-US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54887" y="1737629"/>
            <a:ext cx="1802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l-GR" sz="140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331 </a:t>
            </a:r>
            <a:r>
              <a:rPr lang="en-US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791739" y="2716696"/>
            <a:ext cx="0" cy="11396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791739" y="3856383"/>
            <a:ext cx="0" cy="11529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791739" y="2507477"/>
            <a:ext cx="0" cy="209219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8454887" y="2148317"/>
            <a:ext cx="0" cy="597699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8454887" y="2746016"/>
            <a:ext cx="0" cy="11103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8454887" y="3856383"/>
            <a:ext cx="0" cy="11529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678385" y="125442"/>
            <a:ext cx="4711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Advantage of </a:t>
            </a:r>
            <a:r>
              <a:rPr lang="el-GR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γγ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Coincidence Measurements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 rot="16200000">
            <a:off x="782579" y="2612951"/>
            <a:ext cx="1007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Counts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789182" y="2469017"/>
            <a:ext cx="14025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(182)</a:t>
            </a:r>
            <a:endParaRPr 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8447079" y="2297849"/>
            <a:ext cx="14025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(468)</a:t>
            </a:r>
            <a:endParaRPr lang="en-US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8507910" y="3217148"/>
            <a:ext cx="14025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(793)</a:t>
            </a:r>
            <a:endParaRPr lang="en-US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6791739" y="3188758"/>
            <a:ext cx="14025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(793)</a:t>
            </a:r>
            <a:endParaRPr lang="en-US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6825694" y="4279807"/>
            <a:ext cx="14025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(839)</a:t>
            </a:r>
            <a:endParaRPr lang="en-US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8488841" y="4279807"/>
            <a:ext cx="14025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(839)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7492862" y="5345646"/>
            <a:ext cx="192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 smtClean="0"/>
              <a:t>130</a:t>
            </a:r>
            <a:r>
              <a:rPr lang="en-US" b="1" dirty="0" smtClean="0"/>
              <a:t>Te</a:t>
            </a:r>
            <a:endParaRPr lang="en-US" b="1" baseline="30000" dirty="0"/>
          </a:p>
        </p:txBody>
      </p:sp>
    </p:spTree>
    <p:extLst>
      <p:ext uri="{BB962C8B-B14F-4D97-AF65-F5344CB8AC3E}">
        <p14:creationId xmlns:p14="http://schemas.microsoft.com/office/powerpoint/2010/main" val="136691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36659"/>
            <a:ext cx="12192000" cy="421341"/>
          </a:xfrm>
          <a:solidFill>
            <a:srgbClr val="193A71"/>
          </a:solidFill>
        </p:spPr>
        <p:txBody>
          <a:bodyPr anchor="ctr">
            <a:norm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Tastes of Nuclear Physics 2020 - Hicks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8" y="6478400"/>
            <a:ext cx="1147482" cy="33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59522" y="6491847"/>
            <a:ext cx="406972" cy="34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31" y="0"/>
            <a:ext cx="6571129" cy="50776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167331" y="2794978"/>
                <a:ext cx="4246119" cy="623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</m:sub>
                      </m:sSub>
                      <m:d>
                        <m:dPr>
                          <m:ctrlP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</m:d>
                      <m:r>
                        <a:rPr lang="en-US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𝒐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a:rPr lang="en-US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𝒆𝒙𝒑</m:t>
                          </m:r>
                        </m:sub>
                      </m:sSub>
                      <m:f>
                        <m:fPr>
                          <m:ctrlP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𝒄𝒎</m:t>
                              </m:r>
                            </m:sub>
                          </m:sSub>
                        </m:num>
                        <m:den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den>
                      </m:f>
                      <m:r>
                        <a:rPr lang="en-US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𝒄𝒐𝒔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7331" y="2794978"/>
                <a:ext cx="4246119" cy="6238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988959" y="3535758"/>
                <a:ext cx="4424491" cy="32987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dirty="0" smtClean="0"/>
                  <a:t> is the Doppler-shifted </a:t>
                </a:r>
                <a:r>
                  <a:rPr lang="el-G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-ray energy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</a:t>
                </a:r>
                <a:r>
                  <a:rPr lang="el-G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-ray energy emitted by the nucleus at rest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𝑒𝑥𝑝</m:t>
                        </m:r>
                      </m:sub>
                    </m:sSub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experimental attenuation factor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𝑐𝑚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velocity of the recoiling nucleus in the cm relative to the speed of light 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the detector angle</a:t>
                </a:r>
                <a:endParaRPr lang="en-US" i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8959" y="3535758"/>
                <a:ext cx="4424491" cy="3298724"/>
              </a:xfrm>
              <a:prstGeom prst="rect">
                <a:avLst/>
              </a:prstGeom>
              <a:blipFill>
                <a:blip r:embed="rId6"/>
                <a:stretch>
                  <a:fillRect l="-826" t="-924" r="-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704109" y="211032"/>
            <a:ext cx="439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Observed Doppler Shifts in </a:t>
            </a:r>
            <a:r>
              <a:rPr lang="en-US" baseline="30000" dirty="0" smtClean="0"/>
              <a:t>130</a:t>
            </a:r>
            <a:r>
              <a:rPr lang="en-US" dirty="0" smtClean="0"/>
              <a:t>Te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31967" y="4773454"/>
            <a:ext cx="5995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V</a:t>
            </a:r>
            <a:r>
              <a:rPr lang="en-US" baseline="-25000" dirty="0" err="1" smtClean="0">
                <a:solidFill>
                  <a:srgbClr val="C00000"/>
                </a:solidFill>
              </a:rPr>
              <a:t>cm</a:t>
            </a:r>
            <a:r>
              <a:rPr lang="en-US" dirty="0" smtClean="0">
                <a:solidFill>
                  <a:srgbClr val="C00000"/>
                </a:solidFill>
              </a:rPr>
              <a:t>/c </a:t>
            </a: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≈ 0.001 produces observable Doppler shifts;  few fs &lt; </a:t>
            </a: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 &lt; few </a:t>
            </a:r>
            <a:r>
              <a:rPr lang="en-US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ps</a:t>
            </a: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; </a:t>
            </a:r>
            <a:r>
              <a:rPr lang="en-US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Winterbon</a:t>
            </a: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stopping theory used to deduce  from F()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9450" y="0"/>
            <a:ext cx="2961871" cy="272292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6955108" y="1075710"/>
            <a:ext cx="46705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745788" y="518782"/>
            <a:ext cx="1695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Red shifts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59754" y="1461482"/>
            <a:ext cx="264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Blue shifts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47813" y="5543004"/>
            <a:ext cx="86868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Belgya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G. Molnár, and S. W. Yates,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Phys. A607, 43 (1996).</a:t>
            </a:r>
          </a:p>
        </p:txBody>
      </p:sp>
    </p:spTree>
    <p:extLst>
      <p:ext uri="{BB962C8B-B14F-4D97-AF65-F5344CB8AC3E}">
        <p14:creationId xmlns:p14="http://schemas.microsoft.com/office/powerpoint/2010/main" val="120248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36659"/>
            <a:ext cx="12192000" cy="421341"/>
          </a:xfrm>
          <a:solidFill>
            <a:srgbClr val="193A71"/>
          </a:solidFill>
        </p:spPr>
        <p:txBody>
          <a:bodyPr anchor="ctr">
            <a:norm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Tastes of Nuclear Physics 2020 - Hicks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8" y="6478400"/>
            <a:ext cx="1147482" cy="33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59522" y="6491847"/>
            <a:ext cx="406972" cy="34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06" y="-211655"/>
            <a:ext cx="7556005" cy="58387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30659" y="5442411"/>
            <a:ext cx="7132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Phys. Rev</a:t>
            </a:r>
            <a:r>
              <a:rPr lang="en-US" dirty="0"/>
              <a:t>. CC 78, 054320 (2008</a:t>
            </a:r>
            <a:r>
              <a:rPr lang="en-US" dirty="0" smtClean="0"/>
              <a:t>).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64701" y="1738215"/>
            <a:ext cx="29652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Verified the lowest 2</a:t>
            </a:r>
            <a:r>
              <a:rPr lang="en-US" baseline="30000" dirty="0" smtClean="0"/>
              <a:t>+</a:t>
            </a:r>
            <a:r>
              <a:rPr lang="en-US" dirty="0" smtClean="0"/>
              <a:t> excitations in </a:t>
            </a:r>
            <a:r>
              <a:rPr lang="en-US" baseline="30000" dirty="0" smtClean="0"/>
              <a:t>130</a:t>
            </a:r>
            <a:r>
              <a:rPr lang="en-US" dirty="0" smtClean="0"/>
              <a:t>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Determined multipole-mixing ratios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0608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36659"/>
            <a:ext cx="12192000" cy="421341"/>
          </a:xfrm>
          <a:solidFill>
            <a:srgbClr val="193A71"/>
          </a:solidFill>
        </p:spPr>
        <p:txBody>
          <a:bodyPr anchor="ctr">
            <a:norm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Tastes of Nuclear Physics 2020 - Hicks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8" y="6478400"/>
            <a:ext cx="1147482" cy="33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59522" y="6491847"/>
            <a:ext cx="406972" cy="34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4" t="3441" r="6774" b="5025"/>
          <a:stretch/>
        </p:blipFill>
        <p:spPr>
          <a:xfrm>
            <a:off x="309489" y="0"/>
            <a:ext cx="7526216" cy="62173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5459" y="5453349"/>
            <a:ext cx="2616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30000" dirty="0" smtClean="0">
                <a:solidFill>
                  <a:srgbClr val="C00000"/>
                </a:solidFill>
              </a:rPr>
              <a:t>130</a:t>
            </a:r>
            <a:r>
              <a:rPr lang="en-US" sz="2800" dirty="0" smtClean="0">
                <a:solidFill>
                  <a:srgbClr val="C00000"/>
                </a:solidFill>
              </a:rPr>
              <a:t>Te</a:t>
            </a:r>
            <a:endParaRPr lang="en-US" sz="2800" baseline="300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2040956">
            <a:off x="654801" y="2754710"/>
            <a:ext cx="6406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Preliminary</a:t>
            </a:r>
            <a:endParaRPr lang="en-US" sz="4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71270" y="554884"/>
            <a:ext cx="39952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Levels and transitions to 3.4 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Many new levels and transitions found, especially above 2.7 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Branching and multipole-mixing ratios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Spins and some parities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New lifetimes: deduce B(M1), B(E1), and B(E2) values</a:t>
            </a:r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9309226" y="4033913"/>
            <a:ext cx="759656" cy="10972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028863" y="5193903"/>
            <a:ext cx="26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Now What!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63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36659"/>
            <a:ext cx="12192000" cy="421341"/>
          </a:xfrm>
          <a:solidFill>
            <a:srgbClr val="193A71"/>
          </a:solidFill>
        </p:spPr>
        <p:txBody>
          <a:bodyPr anchor="ctr">
            <a:norm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Tastes of Nuclear Physics 2020 - Hicks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8" y="6478400"/>
            <a:ext cx="1147482" cy="33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59522" y="6491847"/>
            <a:ext cx="406972" cy="34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8" y="193223"/>
            <a:ext cx="9326880" cy="60921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16923" y="41977"/>
            <a:ext cx="3724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Collections of States in </a:t>
            </a:r>
            <a:r>
              <a:rPr lang="en-US" baseline="30000" dirty="0" smtClean="0"/>
              <a:t>130</a:t>
            </a:r>
            <a:r>
              <a:rPr lang="en-US" dirty="0" smtClean="0"/>
              <a:t>Te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200271" y="1674055"/>
            <a:ext cx="2459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are some things that seem to be well understood?</a:t>
            </a:r>
            <a:endParaRPr lang="en-US" dirty="0"/>
          </a:p>
        </p:txBody>
      </p:sp>
      <p:sp>
        <p:nvSpPr>
          <p:cNvPr id="6" name="Up-Down Arrow 5"/>
          <p:cNvSpPr/>
          <p:nvPr/>
        </p:nvSpPr>
        <p:spPr>
          <a:xfrm>
            <a:off x="10094531" y="2748631"/>
            <a:ext cx="289686" cy="157558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881870" y="4709831"/>
            <a:ext cx="30960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gaze across the isotopic chain helps us understand underlying structures.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91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62" y="-20904"/>
            <a:ext cx="8352925" cy="645453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36659"/>
            <a:ext cx="12192000" cy="421341"/>
          </a:xfrm>
          <a:solidFill>
            <a:srgbClr val="193A71"/>
          </a:solidFill>
        </p:spPr>
        <p:txBody>
          <a:bodyPr anchor="ctr">
            <a:norm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Tastes of Nuclear Physics 2020 - Hicks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8" y="6478400"/>
            <a:ext cx="1147482" cy="33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59522" y="6491847"/>
            <a:ext cx="406972" cy="34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274142" y="176589"/>
                <a:ext cx="3508310" cy="415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baseline="30000" dirty="0" smtClean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dirty="0" smtClean="0"/>
                  <a:t> is at a minimum near N = 66 with increasing energy as N = 82 is approached</a:t>
                </a:r>
              </a:p>
              <a:p>
                <a:endParaRPr lang="en-US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dirty="0" smtClean="0"/>
                  <a:t> look vibrational</a:t>
                </a:r>
              </a:p>
              <a:p>
                <a:endParaRPr lang="en-US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baseline="30000" dirty="0">
                    <a:latin typeface="Cambria Math" panose="02040503050406030204" pitchFamily="18" charset="0"/>
                  </a:rPr>
                  <a:t>120, 122</a:t>
                </a:r>
                <a:r>
                  <a:rPr lang="en-US" dirty="0">
                    <a:latin typeface="Cambria Math" panose="02040503050406030204" pitchFamily="18" charset="0"/>
                  </a:rPr>
                  <a:t>Te are text-book examples </a:t>
                </a:r>
                <a:r>
                  <a:rPr lang="en-US" dirty="0" smtClean="0">
                    <a:latin typeface="Cambria Math" panose="02040503050406030204" pitchFamily="18" charset="0"/>
                  </a:rPr>
                  <a:t>for </a:t>
                </a:r>
                <a:r>
                  <a:rPr lang="en-US" dirty="0">
                    <a:latin typeface="Cambria Math" panose="02040503050406030204" pitchFamily="18" charset="0"/>
                  </a:rPr>
                  <a:t>2-phonon </a:t>
                </a:r>
                <a:r>
                  <a:rPr lang="en-US" dirty="0" smtClean="0">
                    <a:latin typeface="Cambria Math" panose="02040503050406030204" pitchFamily="18" charset="0"/>
                  </a:rPr>
                  <a:t>structure</a:t>
                </a:r>
                <a:endParaRPr lang="en-US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dirty="0" smtClean="0"/>
                  <a:t> looks like a 2-phonon vibrational state at </a:t>
                </a:r>
                <a:r>
                  <a:rPr lang="en-US" baseline="30000" dirty="0" smtClean="0"/>
                  <a:t>120,122</a:t>
                </a:r>
                <a:r>
                  <a:rPr lang="en-US" dirty="0" smtClean="0"/>
                  <a:t>Te, but its behavior as N = 82 is approached is not so clear</a:t>
                </a:r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4142" y="176589"/>
                <a:ext cx="3508310" cy="4154984"/>
              </a:xfrm>
              <a:prstGeom prst="rect">
                <a:avLst/>
              </a:prstGeom>
              <a:blipFill>
                <a:blip r:embed="rId5"/>
                <a:stretch>
                  <a:fillRect l="-1042" r="-1736" b="-13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5938933" y="5139053"/>
            <a:ext cx="951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 = 82</a:t>
            </a:r>
            <a:endParaRPr lang="en-US" b="1" dirty="0"/>
          </a:p>
        </p:txBody>
      </p:sp>
      <p:sp>
        <p:nvSpPr>
          <p:cNvPr id="13" name="Up Arrow 12"/>
          <p:cNvSpPr/>
          <p:nvPr/>
        </p:nvSpPr>
        <p:spPr>
          <a:xfrm>
            <a:off x="6081292" y="3984171"/>
            <a:ext cx="307910" cy="111967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550017" y="3116688"/>
            <a:ext cx="2073498" cy="1214886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4446" y="4945734"/>
            <a:ext cx="1268078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66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coex global map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43" r="-11343"/>
          <a:stretch>
            <a:fillRect/>
          </a:stretch>
        </p:blipFill>
        <p:spPr>
          <a:xfrm>
            <a:off x="568823" y="487766"/>
            <a:ext cx="8695211" cy="47820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043E49-783D-48BC-805D-1E36F117E5E2}"/>
              </a:ext>
            </a:extLst>
          </p:cNvPr>
          <p:cNvSpPr txBox="1"/>
          <p:nvPr/>
        </p:nvSpPr>
        <p:spPr>
          <a:xfrm>
            <a:off x="1717410" y="5513256"/>
            <a:ext cx="69093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62AC"/>
                </a:solidFill>
              </a:rPr>
              <a:t>K. Heyde and J. L. Wood, Rev. Mod. Phys. 83, 1467 (2011).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049403" y="2412297"/>
            <a:ext cx="5734050" cy="57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5476906" y="1230956"/>
            <a:ext cx="0" cy="32956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905288" y="2412297"/>
            <a:ext cx="250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 smtClean="0">
                <a:solidFill>
                  <a:srgbClr val="C00000"/>
                </a:solidFill>
              </a:rPr>
              <a:t>130</a:t>
            </a:r>
            <a:r>
              <a:rPr lang="en-US" sz="2400" dirty="0" smtClean="0">
                <a:solidFill>
                  <a:srgbClr val="C00000"/>
                </a:solidFill>
              </a:rPr>
              <a:t>Te</a:t>
            </a:r>
            <a:endParaRPr lang="en-US" sz="2400" baseline="300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2429" y="170472"/>
            <a:ext cx="5674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Shape Coexistence in the </a:t>
            </a:r>
            <a:r>
              <a:rPr lang="en-US" b="1" dirty="0" err="1" smtClean="0"/>
              <a:t>Te</a:t>
            </a:r>
            <a:r>
              <a:rPr lang="en-US" b="1" dirty="0" smtClean="0"/>
              <a:t> nuclei?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027096" y="3148549"/>
            <a:ext cx="2902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Need level lifetimes to address many structural questions in the </a:t>
            </a:r>
            <a:r>
              <a:rPr lang="en-US" b="1" dirty="0" err="1" smtClean="0"/>
              <a:t>Te</a:t>
            </a:r>
            <a:r>
              <a:rPr lang="en-US" b="1" dirty="0" smtClean="0"/>
              <a:t> nuclei.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3871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36659"/>
            <a:ext cx="12192000" cy="421341"/>
          </a:xfrm>
          <a:solidFill>
            <a:srgbClr val="193A71"/>
          </a:solidFill>
        </p:spPr>
        <p:txBody>
          <a:bodyPr anchor="ctr">
            <a:norm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Tastes of Nuclear Physics 2020 - Hicks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8" y="6478400"/>
            <a:ext cx="1147482" cy="33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59522" y="6491847"/>
            <a:ext cx="406972" cy="34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8" y="563636"/>
            <a:ext cx="5777222" cy="54294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718" y="425136"/>
            <a:ext cx="1941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P.E. Garrett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976906" y="3536767"/>
            <a:ext cx="2228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r>
              <a:rPr lang="en-US" i="1" dirty="0" smtClean="0"/>
              <a:t>p</a:t>
            </a:r>
            <a:r>
              <a:rPr lang="en-US" dirty="0" smtClean="0"/>
              <a:t> – 4</a:t>
            </a:r>
            <a:r>
              <a:rPr lang="en-US" i="1" dirty="0" smtClean="0"/>
              <a:t>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76907" y="1007258"/>
            <a:ext cx="2228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r>
              <a:rPr lang="en-US" i="1" dirty="0" smtClean="0"/>
              <a:t>p</a:t>
            </a:r>
            <a:r>
              <a:rPr lang="en-US" dirty="0" smtClean="0"/>
              <a:t> – 2</a:t>
            </a:r>
            <a:r>
              <a:rPr lang="en-US" i="1" dirty="0" smtClean="0"/>
              <a:t>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33375" y="332802"/>
            <a:ext cx="5220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Shape Coexistence in the Z = 50 Region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/>
          <a:srcRect l="11066" r="12284"/>
          <a:stretch/>
        </p:blipFill>
        <p:spPr>
          <a:xfrm>
            <a:off x="5542384" y="778483"/>
            <a:ext cx="3172408" cy="495169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439280" y="5545507"/>
            <a:ext cx="108182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Cd Nuclei</a:t>
            </a:r>
            <a:endParaRPr lang="en-US" b="1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7"/>
          <a:srcRect l="11780" r="11085"/>
          <a:stretch/>
        </p:blipFill>
        <p:spPr>
          <a:xfrm>
            <a:off x="8714792" y="734618"/>
            <a:ext cx="3247053" cy="5038085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9704626" y="5565960"/>
            <a:ext cx="1267383" cy="3712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Te</a:t>
            </a:r>
            <a:r>
              <a:rPr lang="en-US" b="1" dirty="0" smtClean="0"/>
              <a:t> Nuclei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1489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36659"/>
            <a:ext cx="12192000" cy="421341"/>
          </a:xfrm>
          <a:solidFill>
            <a:srgbClr val="193A71"/>
          </a:solidFill>
        </p:spPr>
        <p:txBody>
          <a:bodyPr anchor="ctr"/>
          <a:lstStyle/>
          <a:p>
            <a:r>
              <a:rPr lang="en-US" sz="1800" dirty="0" smtClean="0">
                <a:solidFill>
                  <a:schemeClr val="bg1"/>
                </a:solidFill>
              </a:rPr>
              <a:t>Tastes of Nuclear Physics 2020</a:t>
            </a:r>
            <a:endParaRPr lang="en-US" sz="18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5506" y="1272989"/>
            <a:ext cx="12066494" cy="71717"/>
          </a:xfrm>
          <a:prstGeom prst="line">
            <a:avLst/>
          </a:prstGeom>
          <a:ln w="50800">
            <a:gradFill flip="none" rotWithShape="1">
              <a:gsLst>
                <a:gs pos="91000">
                  <a:schemeClr val="accent5">
                    <a:lumMod val="40000"/>
                    <a:lumOff val="60000"/>
                  </a:schemeClr>
                </a:gs>
                <a:gs pos="46000">
                  <a:schemeClr val="accent5">
                    <a:lumMod val="95000"/>
                    <a:lumOff val="5000"/>
                  </a:schemeClr>
                </a:gs>
                <a:gs pos="11000">
                  <a:schemeClr val="accent5">
                    <a:lumMod val="60000"/>
                  </a:schemeClr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8" y="6478400"/>
            <a:ext cx="1147482" cy="33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59522" y="6491847"/>
            <a:ext cx="406972" cy="34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3201041" y="-943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Why study </a:t>
            </a:r>
            <a:r>
              <a:rPr lang="en-US" sz="4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130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sz="4000" dirty="0" smtClean="0">
                <a:latin typeface="+mn-lt"/>
              </a:rPr>
              <a:t>?</a:t>
            </a:r>
            <a:endParaRPr lang="en-US" sz="4000" dirty="0">
              <a:latin typeface="+mn-lt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90330" y="1914059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Neutrinoless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double </a:t>
            </a:r>
            <a:r>
              <a:rPr lang="el-G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decay (0</a:t>
            </a:r>
            <a:r>
              <a:rPr lang="el-G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νββ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2221" y="2684215"/>
            <a:ext cx="4069319" cy="140551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endParaRPr lang="en-US" sz="3200" baseline="30000" dirty="0" smtClean="0">
              <a:cs typeface="Times New Roman" panose="02020603050405020304" pitchFamily="18" charset="0"/>
            </a:endParaRPr>
          </a:p>
          <a:p>
            <a:r>
              <a:rPr lang="en-US" sz="3200" baseline="30000" dirty="0" smtClean="0">
                <a:cs typeface="Times New Roman" panose="02020603050405020304" pitchFamily="18" charset="0"/>
              </a:rPr>
              <a:t>130</a:t>
            </a:r>
            <a:r>
              <a:rPr lang="en-US" sz="3200" dirty="0" smtClean="0">
                <a:cs typeface="Times New Roman" panose="02020603050405020304" pitchFamily="18" charset="0"/>
              </a:rPr>
              <a:t>Te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baseline="30000" dirty="0" smtClean="0">
                <a:cs typeface="Times New Roman" panose="02020603050405020304" pitchFamily="18" charset="0"/>
              </a:rPr>
              <a:t>130</a:t>
            </a:r>
            <a:r>
              <a:rPr lang="en-US" sz="3200" dirty="0" smtClean="0">
                <a:cs typeface="Times New Roman" panose="02020603050405020304" pitchFamily="18" charset="0"/>
              </a:rPr>
              <a:t>Xe </a:t>
            </a:r>
            <a:r>
              <a:rPr lang="en-US" sz="3200" dirty="0">
                <a:cs typeface="Times New Roman" panose="02020603050405020304" pitchFamily="18" charset="0"/>
              </a:rPr>
              <a:t>+ 2</a:t>
            </a:r>
            <a:r>
              <a:rPr lang="el-GR" sz="3200" dirty="0">
                <a:cs typeface="Times New Roman" panose="02020603050405020304" pitchFamily="18" charset="0"/>
              </a:rPr>
              <a:t>β</a:t>
            </a:r>
            <a:r>
              <a:rPr lang="el-GR" sz="3200" b="1" baseline="30000" dirty="0">
                <a:cs typeface="Times New Roman" panose="02020603050405020304" pitchFamily="18" charset="0"/>
              </a:rPr>
              <a:t>–</a:t>
            </a:r>
            <a:r>
              <a:rPr lang="en-US" sz="3200" baseline="30000" dirty="0">
                <a:cs typeface="Times New Roman" panose="02020603050405020304" pitchFamily="18" charset="0"/>
              </a:rPr>
              <a:t>       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?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</a:p>
          <a:p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6477922" y="1881897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Nuclear structure study of the stable even-even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isotopes using the (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n,n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′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reaction</a:t>
            </a:r>
          </a:p>
          <a:p>
            <a:endParaRPr lang="en-US" dirty="0" smtClean="0"/>
          </a:p>
          <a:p>
            <a:endParaRPr lang="en-US" baseline="30000" dirty="0"/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2675695534"/>
              </p:ext>
            </p:extLst>
          </p:nvPr>
        </p:nvGraphicFramePr>
        <p:xfrm>
          <a:off x="7319210" y="3228457"/>
          <a:ext cx="2887579" cy="2671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6287" y="3789619"/>
            <a:ext cx="4705643" cy="2517519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 flipV="1">
            <a:off x="4304714" y="4057566"/>
            <a:ext cx="731520" cy="6410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98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36659"/>
            <a:ext cx="12192000" cy="421341"/>
          </a:xfrm>
          <a:solidFill>
            <a:srgbClr val="193A71"/>
          </a:solidFill>
        </p:spPr>
        <p:txBody>
          <a:bodyPr anchor="ctr">
            <a:norm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Tastes of Nuclear Physics 2020 - Hicks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8" y="6478400"/>
            <a:ext cx="1147482" cy="33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59522" y="6491847"/>
            <a:ext cx="406972" cy="34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9" y="279918"/>
            <a:ext cx="7913528" cy="6114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8316" y="4861173"/>
            <a:ext cx="1268078" cy="7559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6479" y="4103753"/>
            <a:ext cx="1136756" cy="15972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20472" y="298579"/>
            <a:ext cx="45460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Systematics of </a:t>
            </a:r>
            <a:r>
              <a:rPr lang="en-US" sz="2000" b="1" dirty="0" err="1" smtClean="0">
                <a:solidFill>
                  <a:srgbClr val="C00000"/>
                </a:solidFill>
              </a:rPr>
              <a:t>yrast</a:t>
            </a:r>
            <a:r>
              <a:rPr lang="en-US" sz="2000" b="1" dirty="0" smtClean="0">
                <a:solidFill>
                  <a:srgbClr val="C00000"/>
                </a:solidFill>
              </a:rPr>
              <a:t> and near-</a:t>
            </a:r>
            <a:r>
              <a:rPr lang="en-US" sz="2000" b="1" dirty="0" err="1" smtClean="0">
                <a:solidFill>
                  <a:srgbClr val="C00000"/>
                </a:solidFill>
              </a:rPr>
              <a:t>yrast</a:t>
            </a:r>
            <a:r>
              <a:rPr lang="en-US" sz="2000" b="1" dirty="0" smtClean="0">
                <a:solidFill>
                  <a:srgbClr val="C00000"/>
                </a:solidFill>
              </a:rPr>
              <a:t> states in the </a:t>
            </a:r>
            <a:r>
              <a:rPr lang="en-US" sz="2000" b="1" dirty="0" err="1" smtClean="0">
                <a:solidFill>
                  <a:srgbClr val="C00000"/>
                </a:solidFill>
              </a:rPr>
              <a:t>Te</a:t>
            </a:r>
            <a:r>
              <a:rPr lang="en-US" sz="2000" b="1" dirty="0" smtClean="0">
                <a:solidFill>
                  <a:srgbClr val="C00000"/>
                </a:solidFill>
              </a:rPr>
              <a:t> nuclei.  The arrows indicate the neutron </a:t>
            </a:r>
            <a:r>
              <a:rPr lang="en-US" sz="2000" b="1" dirty="0" err="1" smtClean="0">
                <a:solidFill>
                  <a:srgbClr val="C00000"/>
                </a:solidFill>
              </a:rPr>
              <a:t>midshell</a:t>
            </a:r>
            <a:r>
              <a:rPr lang="en-US" sz="2000" b="1" dirty="0" smtClean="0">
                <a:solidFill>
                  <a:srgbClr val="C00000"/>
                </a:solidFill>
              </a:rPr>
              <a:t> at N = 66 and closed shell at N = 82.</a:t>
            </a:r>
            <a:endParaRPr lang="en-US" sz="2000" b="1" dirty="0">
              <a:solidFill>
                <a:srgbClr val="C0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041780" y="3303037"/>
            <a:ext cx="765110" cy="97480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806890" y="2719704"/>
            <a:ext cx="1341254" cy="151639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041780" y="2677962"/>
            <a:ext cx="765110" cy="708559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806890" y="1782093"/>
            <a:ext cx="2069589" cy="160442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303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36659"/>
            <a:ext cx="12192000" cy="421341"/>
          </a:xfrm>
          <a:solidFill>
            <a:srgbClr val="193A71"/>
          </a:solidFill>
        </p:spPr>
        <p:txBody>
          <a:bodyPr anchor="ctr">
            <a:norm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Tastes of Nuclear Physics 2020 - Hicks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8" y="6478400"/>
            <a:ext cx="1147482" cy="33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59522" y="6491847"/>
            <a:ext cx="406972" cy="34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20" y="238371"/>
            <a:ext cx="6469039" cy="5526464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 rotWithShape="1">
          <a:blip r:embed="rId5"/>
          <a:srcRect l="5980" t="7345" r="62774" b="15614"/>
          <a:stretch/>
        </p:blipFill>
        <p:spPr>
          <a:xfrm>
            <a:off x="6384859" y="2014521"/>
            <a:ext cx="762000" cy="27241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069" y="2137147"/>
            <a:ext cx="3684991" cy="24788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37888" y="4738672"/>
            <a:ext cx="2038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130</a:t>
            </a:r>
            <a:r>
              <a:rPr lang="en-US" dirty="0" smtClean="0"/>
              <a:t>Te</a:t>
            </a:r>
            <a:endParaRPr lang="en-US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7977438" y="1401125"/>
            <a:ext cx="4306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Observed 0</a:t>
            </a:r>
            <a:r>
              <a:rPr lang="en-US" sz="2000" b="1" baseline="30000" dirty="0" smtClean="0">
                <a:solidFill>
                  <a:srgbClr val="C00000"/>
                </a:solidFill>
              </a:rPr>
              <a:t>+ </a:t>
            </a:r>
            <a:r>
              <a:rPr lang="en-US" sz="2000" b="1" dirty="0" smtClean="0">
                <a:solidFill>
                  <a:srgbClr val="C00000"/>
                </a:solidFill>
              </a:rPr>
              <a:t>states in </a:t>
            </a:r>
            <a:r>
              <a:rPr lang="en-US" sz="2000" b="1" baseline="30000" dirty="0" smtClean="0">
                <a:solidFill>
                  <a:srgbClr val="C00000"/>
                </a:solidFill>
              </a:rPr>
              <a:t>130</a:t>
            </a:r>
            <a:r>
              <a:rPr lang="en-US" sz="2000" b="1" dirty="0" smtClean="0">
                <a:solidFill>
                  <a:srgbClr val="C00000"/>
                </a:solidFill>
              </a:rPr>
              <a:t>Te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040956">
            <a:off x="5931910" y="3132430"/>
            <a:ext cx="6406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Preliminary</a:t>
            </a:r>
            <a:endParaRPr lang="en-US" sz="4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6820" y="5652411"/>
            <a:ext cx="461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P. E. Garrett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49"/>
          <a:stretch/>
        </p:blipFill>
        <p:spPr>
          <a:xfrm>
            <a:off x="1594427" y="5603708"/>
            <a:ext cx="5777222" cy="4914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37888" y="5783885"/>
            <a:ext cx="3682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The jury is still out!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85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36659"/>
            <a:ext cx="12192000" cy="421341"/>
          </a:xfrm>
          <a:solidFill>
            <a:srgbClr val="193A71"/>
          </a:solidFill>
        </p:spPr>
        <p:txBody>
          <a:bodyPr anchor="ctr"/>
          <a:lstStyle/>
          <a:p>
            <a:r>
              <a:rPr lang="en-US" sz="1800" dirty="0" smtClean="0">
                <a:solidFill>
                  <a:schemeClr val="bg1"/>
                </a:solidFill>
              </a:rPr>
              <a:t>Tastes of Nuclear Physics 2020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8" y="6478400"/>
            <a:ext cx="1147482" cy="33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59522" y="6491847"/>
            <a:ext cx="406972" cy="34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59" y="1369397"/>
            <a:ext cx="4233081" cy="50672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4748" y="0"/>
            <a:ext cx="4279763" cy="659644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24315" y="1147249"/>
            <a:ext cx="2929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Protons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84699" y="6198255"/>
            <a:ext cx="2929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Neutrons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789714" y="3322684"/>
                <a:ext cx="2612571" cy="732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/>
                  <a:t>   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52</m:t>
                        </m:r>
                      </m:sub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130</m:t>
                        </m:r>
                      </m:sup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𝑇𝑒</m:t>
                        </m:r>
                      </m:e>
                    </m:sPre>
                  </m:oMath>
                </a14:m>
                <a:endParaRPr lang="en-US" sz="4000" baseline="30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9714" y="3322684"/>
                <a:ext cx="2612571" cy="73270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485459" y="155042"/>
            <a:ext cx="63659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Shell Model: A lens through which to look at interesting structures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31193" y="2610594"/>
            <a:ext cx="695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 smtClean="0"/>
              <a:t>116</a:t>
            </a:r>
            <a:r>
              <a:rPr lang="en-US" b="1" dirty="0" smtClean="0"/>
              <a:t>Te</a:t>
            </a:r>
            <a:endParaRPr lang="en-US" b="1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11107295" y="2217744"/>
            <a:ext cx="695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 smtClean="0"/>
              <a:t>122</a:t>
            </a:r>
            <a:r>
              <a:rPr lang="en-US" b="1" dirty="0" smtClean="0"/>
              <a:t>Te</a:t>
            </a:r>
            <a:endParaRPr lang="en-US" b="1" baseline="300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11028162" y="2777994"/>
            <a:ext cx="1841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11006027" y="2402410"/>
            <a:ext cx="1841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1102045" y="1882443"/>
            <a:ext cx="695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 smtClean="0"/>
              <a:t>134</a:t>
            </a:r>
            <a:r>
              <a:rPr lang="en-US" b="1" dirty="0" smtClean="0"/>
              <a:t>Te</a:t>
            </a:r>
            <a:endParaRPr lang="en-US" b="1" baseline="300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1006027" y="2217744"/>
            <a:ext cx="1251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99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t="11897" r="10902"/>
          <a:stretch/>
        </p:blipFill>
        <p:spPr>
          <a:xfrm>
            <a:off x="424992" y="621090"/>
            <a:ext cx="7526216" cy="604207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36659"/>
            <a:ext cx="12192000" cy="421341"/>
          </a:xfrm>
          <a:solidFill>
            <a:srgbClr val="193A71"/>
          </a:solidFill>
        </p:spPr>
        <p:txBody>
          <a:bodyPr anchor="ctr">
            <a:norm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Tastes of Nuclear Physics 2020 - Hicks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8" y="6478400"/>
            <a:ext cx="1147482" cy="33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659522" y="6491847"/>
            <a:ext cx="406972" cy="34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2940" y="5000017"/>
            <a:ext cx="1268078" cy="7559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4055056"/>
            <a:ext cx="1005927" cy="1700931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881388" y="3225118"/>
            <a:ext cx="7553374" cy="55982"/>
          </a:xfrm>
          <a:prstGeom prst="line">
            <a:avLst/>
          </a:prstGeom>
          <a:ln w="254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9635" y="90026"/>
            <a:ext cx="2829958" cy="33876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9135771" y="3413822"/>
                <a:ext cx="2209227" cy="12824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</m:t>
                      </m:r>
                      <m:f>
                        <m:fPr>
                          <m:type m:val="skw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⨂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f>
                        <m:fPr>
                          <m:type m:val="skw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=0, 1, 2, 3, 4, 5, 6, 7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5771" y="3413822"/>
                <a:ext cx="2209227" cy="1282467"/>
              </a:xfrm>
              <a:prstGeom prst="rect">
                <a:avLst/>
              </a:prstGeom>
              <a:blipFill>
                <a:blip r:embed="rId9"/>
                <a:stretch>
                  <a:fillRect t="-42381" r="-13812" b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/>
          <p:cNvCxnSpPr/>
          <p:nvPr/>
        </p:nvCxnSpPr>
        <p:spPr>
          <a:xfrm flipH="1">
            <a:off x="10990935" y="3778057"/>
            <a:ext cx="354063" cy="9182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10569540" y="3753652"/>
            <a:ext cx="354063" cy="9182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10155008" y="3778057"/>
            <a:ext cx="354063" cy="9182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9740476" y="3761053"/>
            <a:ext cx="354063" cy="9182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918316" y="4947874"/>
                <a:ext cx="2661277" cy="184492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</a:rPr>
                        <m:t>g</m:t>
                      </m:r>
                      <m:f>
                        <m:fPr>
                          <m:type m:val="skw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⨂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f>
                        <m:fPr>
                          <m:type m:val="skw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endParaRPr lang="en-US" dirty="0"/>
              </a:p>
              <a:p>
                <a:r>
                  <a:rPr lang="en-US" dirty="0" smtClean="0"/>
                  <a:t>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  <m:r>
                      <m:rPr>
                        <m:sty m:val="p"/>
                      </m:rPr>
                      <a:rPr lang="el-GR" i="1" baseline="30000" smtClean="0">
                        <a:latin typeface="Cambria Math" panose="02040503050406030204" pitchFamily="18" charset="0"/>
                      </a:rPr>
                      <m:t>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1, 2, 3, 4, 5, 6</m:t>
                        </m:r>
                      </m:e>
                    </m:d>
                  </m:oMath>
                </a14:m>
                <a:r>
                  <a:rPr lang="en-US" baseline="30000" dirty="0" smtClean="0"/>
                  <a:t>+</a:t>
                </a:r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8316" y="4947874"/>
                <a:ext cx="2661277" cy="1844929"/>
              </a:xfrm>
              <a:prstGeom prst="rect">
                <a:avLst/>
              </a:prstGeom>
              <a:blipFill>
                <a:blip r:embed="rId10"/>
                <a:stretch>
                  <a:fillRect t="-29139" r="-2746"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587162" y="304656"/>
            <a:ext cx="5201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6</a:t>
            </a:r>
            <a:r>
              <a:rPr lang="en-US" sz="2400" b="1" baseline="-25000" dirty="0" smtClean="0"/>
              <a:t>1</a:t>
            </a:r>
            <a:r>
              <a:rPr lang="en-US" sz="2400" b="1" baseline="30000" dirty="0" smtClean="0"/>
              <a:t>+</a:t>
            </a:r>
            <a:r>
              <a:rPr lang="en-US" sz="2400" b="1" dirty="0" smtClean="0"/>
              <a:t> - two-proton particle excitation</a:t>
            </a:r>
            <a:endParaRPr lang="en-US" sz="2400" b="1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0029" y="26186"/>
            <a:ext cx="2829958" cy="33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5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25506" y="6478400"/>
            <a:ext cx="12192000" cy="421341"/>
          </a:xfrm>
          <a:solidFill>
            <a:srgbClr val="193A71"/>
          </a:solidFill>
        </p:spPr>
        <p:txBody>
          <a:bodyPr anchor="ctr">
            <a:norm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Tastes of Nuclear Physics 2020 - Hicks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8" y="6478400"/>
            <a:ext cx="1147482" cy="33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59522" y="6491847"/>
            <a:ext cx="406972" cy="34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94" b="32323"/>
          <a:stretch/>
        </p:blipFill>
        <p:spPr>
          <a:xfrm>
            <a:off x="3919144" y="82600"/>
            <a:ext cx="5753689" cy="50368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518" y="699735"/>
            <a:ext cx="3206626" cy="38385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6633" y="3873550"/>
            <a:ext cx="2511770" cy="19082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76750" y="4982340"/>
            <a:ext cx="560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H.K. Wang et al., Phys. Rev. C </a:t>
            </a:r>
            <a:r>
              <a:rPr lang="en-US" b="1" dirty="0" smtClean="0"/>
              <a:t>102</a:t>
            </a:r>
            <a:r>
              <a:rPr lang="en-US" dirty="0" smtClean="0"/>
              <a:t>, 054316 (2020).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6165" y="1578232"/>
            <a:ext cx="2640330" cy="204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5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36659"/>
            <a:ext cx="12192000" cy="421341"/>
          </a:xfrm>
          <a:solidFill>
            <a:srgbClr val="193A71"/>
          </a:solidFill>
        </p:spPr>
        <p:txBody>
          <a:bodyPr anchor="ctr">
            <a:norm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Tastes of Nuclear Physics 2020 - Hicks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8" y="6478400"/>
            <a:ext cx="1147482" cy="33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59522" y="6491847"/>
            <a:ext cx="406972" cy="34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50" y="159459"/>
            <a:ext cx="5024268" cy="559372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988359" y="246262"/>
            <a:ext cx="7431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Negative Parity States in </a:t>
            </a:r>
            <a:r>
              <a:rPr lang="en-US" b="1" baseline="30000" dirty="0" smtClean="0">
                <a:solidFill>
                  <a:srgbClr val="C00000"/>
                </a:solidFill>
              </a:rPr>
              <a:t>134</a:t>
            </a:r>
            <a:r>
              <a:rPr lang="en-US" b="1" dirty="0" smtClean="0">
                <a:solidFill>
                  <a:srgbClr val="C00000"/>
                </a:solidFill>
              </a:rPr>
              <a:t>Te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26867" y="5910255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J. P. </a:t>
            </a:r>
            <a:r>
              <a:rPr lang="en-US" dirty="0" err="1" smtClean="0"/>
              <a:t>Omtvedt</a:t>
            </a:r>
            <a:r>
              <a:rPr lang="en-US" dirty="0" smtClean="0"/>
              <a:t> et al., Phys. Rev. Lett. 75, 1995. 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/>
          <a:srcRect l="30335" r="5746"/>
          <a:stretch/>
        </p:blipFill>
        <p:spPr>
          <a:xfrm>
            <a:off x="86853" y="1882335"/>
            <a:ext cx="3091440" cy="3153276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60494" y="1093703"/>
            <a:ext cx="1159656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neutrons</a:t>
            </a:r>
            <a:endParaRPr lang="en-US" b="1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134602" y="470871"/>
            <a:ext cx="2671395" cy="56101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208205" y="657335"/>
            <a:ext cx="2042932" cy="54237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3871" y="615594"/>
            <a:ext cx="2943277" cy="3698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3656298" y="4486179"/>
                <a:ext cx="2990850" cy="671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7/2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⨂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/2</m:t>
                          </m:r>
                        </m:sub>
                      </m:sSub>
                    </m:oMath>
                  </m:oMathPara>
                </a14:m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6298" y="4486179"/>
                <a:ext cx="2990850" cy="67120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/>
          <p:cNvSpPr txBox="1"/>
          <p:nvPr/>
        </p:nvSpPr>
        <p:spPr>
          <a:xfrm>
            <a:off x="3848100" y="5035611"/>
            <a:ext cx="2990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</a:t>
            </a:r>
            <a:r>
              <a:rPr lang="el-GR" baseline="30000" dirty="0" smtClean="0"/>
              <a:t>π</a:t>
            </a:r>
            <a:r>
              <a:rPr lang="en-US" dirty="0" smtClean="0"/>
              <a:t> = 2</a:t>
            </a:r>
            <a:r>
              <a:rPr lang="en-US" baseline="30000" dirty="0" smtClean="0"/>
              <a:t>-</a:t>
            </a:r>
            <a:r>
              <a:rPr lang="en-US" dirty="0" smtClean="0"/>
              <a:t>, 3</a:t>
            </a:r>
            <a:r>
              <a:rPr lang="en-US" baseline="30000" dirty="0" smtClean="0"/>
              <a:t>-</a:t>
            </a:r>
            <a:r>
              <a:rPr lang="en-US" dirty="0" smtClean="0"/>
              <a:t>, 4</a:t>
            </a:r>
            <a:r>
              <a:rPr lang="en-US" baseline="30000" dirty="0" smtClean="0"/>
              <a:t>-</a:t>
            </a:r>
            <a:r>
              <a:rPr lang="en-US" dirty="0" smtClean="0"/>
              <a:t>, 5</a:t>
            </a:r>
            <a:r>
              <a:rPr lang="en-US" baseline="30000" dirty="0" smtClean="0"/>
              <a:t>-</a:t>
            </a:r>
            <a:r>
              <a:rPr lang="en-US" dirty="0" smtClean="0"/>
              <a:t>, 6</a:t>
            </a:r>
            <a:r>
              <a:rPr lang="en-US" baseline="30000" dirty="0" smtClean="0"/>
              <a:t>- </a:t>
            </a:r>
            <a:r>
              <a:rPr lang="en-US" dirty="0" smtClean="0"/>
              <a:t>, 7</a:t>
            </a:r>
            <a:r>
              <a:rPr lang="en-US" baseline="30000" dirty="0" smtClean="0"/>
              <a:t>-</a:t>
            </a:r>
            <a:r>
              <a:rPr lang="en-US" dirty="0" smtClean="0"/>
              <a:t>, 8</a:t>
            </a:r>
            <a:r>
              <a:rPr lang="en-US" baseline="30000" dirty="0" smtClean="0"/>
              <a:t>-</a:t>
            </a:r>
            <a:r>
              <a:rPr lang="en-US" dirty="0" smtClean="0"/>
              <a:t>, 9</a:t>
            </a:r>
            <a:r>
              <a:rPr lang="en-US" baseline="30000" dirty="0" smtClean="0"/>
              <a:t>-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4331941" y="165741"/>
            <a:ext cx="2929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Protons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05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36659"/>
            <a:ext cx="12192000" cy="421341"/>
          </a:xfrm>
          <a:solidFill>
            <a:srgbClr val="193A71"/>
          </a:solidFill>
        </p:spPr>
        <p:txBody>
          <a:bodyPr anchor="ctr">
            <a:norm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Tastes of Nuclear Physics 2020 - Hicks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8" y="6478400"/>
            <a:ext cx="1147482" cy="33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59522" y="6491847"/>
            <a:ext cx="406972" cy="34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7402" y="710321"/>
            <a:ext cx="3615701" cy="55729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6922" y="101010"/>
            <a:ext cx="7186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How are low-lying negative parity excitations formed across the </a:t>
            </a:r>
            <a:r>
              <a:rPr lang="en-US" sz="2800" b="1" dirty="0" err="1" smtClean="0">
                <a:solidFill>
                  <a:srgbClr val="C00000"/>
                </a:solidFill>
              </a:rPr>
              <a:t>Te</a:t>
            </a:r>
            <a:r>
              <a:rPr lang="en-US" sz="2800" b="1" dirty="0" smtClean="0">
                <a:solidFill>
                  <a:srgbClr val="C00000"/>
                </a:solidFill>
              </a:rPr>
              <a:t> isotopic chain?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6" y="1371600"/>
            <a:ext cx="3104446" cy="37162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2008" y="4826205"/>
            <a:ext cx="2929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Protons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40945" y="5955180"/>
            <a:ext cx="2929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Neutrons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70757" y="184666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70C0"/>
                </a:solidFill>
              </a:rPr>
              <a:t>s, p, d, f, g, h, </a:t>
            </a:r>
            <a:r>
              <a:rPr lang="en-US" b="1" i="1" dirty="0" err="1" smtClean="0">
                <a:solidFill>
                  <a:srgbClr val="0070C0"/>
                </a:solidFill>
              </a:rPr>
              <a:t>i</a:t>
            </a:r>
            <a:r>
              <a:rPr lang="en-US" b="1" i="1" dirty="0" smtClean="0">
                <a:solidFill>
                  <a:srgbClr val="0070C0"/>
                </a:solidFill>
              </a:rPr>
              <a:t>                </a:t>
            </a:r>
            <a:r>
              <a:rPr lang="en-US" b="1" dirty="0" smtClean="0">
                <a:solidFill>
                  <a:srgbClr val="0070C0"/>
                </a:solidFill>
              </a:rPr>
              <a:t>l = 0,1,2,3,4,5,6</a:t>
            </a:r>
          </a:p>
          <a:p>
            <a:r>
              <a:rPr lang="en-US" b="1" i="1" dirty="0" smtClean="0">
                <a:solidFill>
                  <a:srgbClr val="0070C0"/>
                </a:solidFill>
              </a:rPr>
              <a:t>Parity </a:t>
            </a:r>
            <a:r>
              <a:rPr lang="en-US" b="1" dirty="0" smtClean="0">
                <a:solidFill>
                  <a:srgbClr val="0070C0"/>
                </a:solidFill>
              </a:rPr>
              <a:t>= (-1)</a:t>
            </a:r>
            <a:r>
              <a:rPr lang="en-US" b="1" baseline="30000" dirty="0" smtClean="0">
                <a:solidFill>
                  <a:srgbClr val="0070C0"/>
                </a:solidFill>
              </a:rPr>
              <a:t>l</a:t>
            </a:r>
            <a:endParaRPr lang="en-US" b="1" i="1" dirty="0">
              <a:solidFill>
                <a:srgbClr val="0070C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9060410" y="330977"/>
            <a:ext cx="281353" cy="767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204007" y="2286374"/>
                <a:ext cx="3808470" cy="394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5</a:t>
                </a:r>
                <a:r>
                  <a:rPr lang="en-US" baseline="30000" dirty="0" smtClean="0"/>
                  <a:t>- </a:t>
                </a:r>
                <a:r>
                  <a:rPr lang="en-US" dirty="0" smtClean="0"/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11/2</m:t>
                        </m:r>
                      </m:sub>
                    </m:sSub>
                    <m:nary>
                      <m:naryPr>
                        <m:chr m:val="⨂"/>
                        <m:subHide m:val="on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1/2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11/2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⨂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3/2</m:t>
                            </m:r>
                          </m:sub>
                        </m:sSub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4007" y="2286374"/>
                <a:ext cx="3808470" cy="394210"/>
              </a:xfrm>
              <a:prstGeom prst="rect">
                <a:avLst/>
              </a:prstGeom>
              <a:blipFill>
                <a:blip r:embed="rId6"/>
                <a:stretch>
                  <a:fillRect l="-1440" t="-83077" b="-1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184659" y="2724218"/>
                <a:ext cx="3808470" cy="394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7</a:t>
                </a:r>
                <a:r>
                  <a:rPr lang="en-US" baseline="30000" dirty="0" smtClean="0"/>
                  <a:t>- </a:t>
                </a:r>
                <a:r>
                  <a:rPr lang="en-US" dirty="0" smtClean="0"/>
                  <a:t>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11/2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⨂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3/2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4659" y="2724218"/>
                <a:ext cx="3808470" cy="394210"/>
              </a:xfrm>
              <a:prstGeom prst="rect">
                <a:avLst/>
              </a:prstGeom>
              <a:blipFill>
                <a:blip r:embed="rId7"/>
                <a:stretch>
                  <a:fillRect l="-1442" t="-7692" b="-1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7527188" y="1055117"/>
            <a:ext cx="39223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The lowest negative-parity excitations across the </a:t>
            </a:r>
            <a:r>
              <a:rPr lang="en-US" b="1" dirty="0" err="1" smtClean="0">
                <a:solidFill>
                  <a:srgbClr val="C00000"/>
                </a:solidFill>
              </a:rPr>
              <a:t>Te</a:t>
            </a:r>
            <a:r>
              <a:rPr lang="en-US" b="1" dirty="0" smtClean="0">
                <a:solidFill>
                  <a:srgbClr val="C00000"/>
                </a:solidFill>
              </a:rPr>
              <a:t> chain of stable isotopes are the 5</a:t>
            </a:r>
            <a:r>
              <a:rPr lang="en-US" b="1" baseline="30000" dirty="0" smtClean="0">
                <a:solidFill>
                  <a:srgbClr val="C00000"/>
                </a:solidFill>
              </a:rPr>
              <a:t>-</a:t>
            </a:r>
            <a:r>
              <a:rPr lang="en-US" b="1" dirty="0" smtClean="0">
                <a:solidFill>
                  <a:srgbClr val="C00000"/>
                </a:solidFill>
              </a:rPr>
              <a:t> and 7</a:t>
            </a:r>
            <a:r>
              <a:rPr lang="en-US" b="1" baseline="30000" dirty="0" smtClean="0">
                <a:solidFill>
                  <a:srgbClr val="C00000"/>
                </a:solidFill>
              </a:rPr>
              <a:t>-</a:t>
            </a:r>
            <a:r>
              <a:rPr lang="en-US" b="1" dirty="0" smtClean="0">
                <a:solidFill>
                  <a:srgbClr val="C00000"/>
                </a:solidFill>
              </a:rPr>
              <a:t> non-collective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</a:rPr>
              <a:t>levels.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02085" y="5713618"/>
            <a:ext cx="4150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What indicates these states are non-collective?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5029932"/>
              </p:ext>
            </p:extLst>
          </p:nvPr>
        </p:nvGraphicFramePr>
        <p:xfrm>
          <a:off x="7146623" y="3295490"/>
          <a:ext cx="4169642" cy="2418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0411125" y="2370046"/>
            <a:ext cx="1625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Particle-hole configurations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91139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0" y="6436659"/>
                <a:ext cx="12192000" cy="421341"/>
              </a:xfrm>
              <a:solidFill>
                <a:srgbClr val="193A71"/>
              </a:solidFill>
            </p:spPr>
            <p:txBody>
              <a:bodyPr anchor="ctr">
                <a:norm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</a:rPr>
                  <a:t>Tastes of Nuclear Physics 2020 - Hicks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Sub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0" y="6436659"/>
                <a:ext cx="12192000" cy="421341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8" y="6478400"/>
            <a:ext cx="1147482" cy="33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659522" y="6491847"/>
            <a:ext cx="406972" cy="34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71" y="519892"/>
            <a:ext cx="6670520" cy="51544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95569" y="5525386"/>
            <a:ext cx="5498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Expanded from A. </a:t>
            </a:r>
            <a:r>
              <a:rPr lang="en-US" dirty="0" err="1" smtClean="0"/>
              <a:t>Kerek</a:t>
            </a:r>
            <a:r>
              <a:rPr lang="en-US" dirty="0" smtClean="0"/>
              <a:t>, </a:t>
            </a:r>
            <a:r>
              <a:rPr lang="en-US" dirty="0" err="1" smtClean="0"/>
              <a:t>Nucl</a:t>
            </a:r>
            <a:r>
              <a:rPr lang="en-US" dirty="0" smtClean="0"/>
              <a:t>. Phys. </a:t>
            </a:r>
            <a:r>
              <a:rPr lang="en-US" b="1" dirty="0" smtClean="0"/>
              <a:t>A176</a:t>
            </a:r>
            <a:r>
              <a:rPr lang="en-US" dirty="0" smtClean="0"/>
              <a:t>, 466 (1971).  Energies for </a:t>
            </a:r>
            <a:r>
              <a:rPr lang="en-US" dirty="0" err="1" smtClean="0"/>
              <a:t>Te</a:t>
            </a:r>
            <a:r>
              <a:rPr lang="en-US" dirty="0" smtClean="0"/>
              <a:t> nuclei from NNDC ENSDF.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745414" y="1388300"/>
                <a:ext cx="1828801" cy="394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5</a:t>
                </a:r>
                <a:r>
                  <a:rPr lang="en-US" baseline="30000" dirty="0" smtClean="0"/>
                  <a:t>- </a:t>
                </a:r>
                <a:r>
                  <a:rPr lang="en-US" dirty="0" smtClean="0"/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11/2</m:t>
                        </m:r>
                      </m:sub>
                    </m:sSub>
                    <m:nary>
                      <m:naryPr>
                        <m:chr m:val="⨂"/>
                        <m:subHide m:val="on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1/2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5414" y="1388300"/>
                <a:ext cx="1828801" cy="394210"/>
              </a:xfrm>
              <a:prstGeom prst="rect">
                <a:avLst/>
              </a:prstGeom>
              <a:blipFill>
                <a:blip r:embed="rId7"/>
                <a:stretch>
                  <a:fillRect l="-3000" t="-84375" r="-13667" b="-1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745414" y="918829"/>
                <a:ext cx="1828801" cy="394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7</a:t>
                </a:r>
                <a:r>
                  <a:rPr lang="en-US" baseline="30000" dirty="0" smtClean="0"/>
                  <a:t>- </a:t>
                </a:r>
                <a:r>
                  <a:rPr lang="en-US" dirty="0" smtClean="0"/>
                  <a:t>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11/2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⨂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3/2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5414" y="918829"/>
                <a:ext cx="1828801" cy="394210"/>
              </a:xfrm>
              <a:prstGeom prst="rect">
                <a:avLst/>
              </a:prstGeom>
              <a:blipFill>
                <a:blip r:embed="rId8"/>
                <a:stretch>
                  <a:fillRect l="-3000" t="-7813" b="-20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8501970" y="453165"/>
            <a:ext cx="3361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Dominant Configurations</a:t>
            </a:r>
            <a:endParaRPr lang="en-US" dirty="0"/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9361485"/>
              </p:ext>
            </p:extLst>
          </p:nvPr>
        </p:nvGraphicFramePr>
        <p:xfrm>
          <a:off x="7579890" y="2175452"/>
          <a:ext cx="4486604" cy="3996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3" name="TextBox 12"/>
          <p:cNvSpPr txBox="1"/>
          <p:nvPr/>
        </p:nvSpPr>
        <p:spPr>
          <a:xfrm rot="16200000">
            <a:off x="6991473" y="3894407"/>
            <a:ext cx="1603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Energy (</a:t>
            </a:r>
            <a:r>
              <a:rPr lang="en-US" dirty="0" err="1" smtClean="0"/>
              <a:t>keV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659814" y="5674385"/>
            <a:ext cx="1406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82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36659"/>
            <a:ext cx="12192000" cy="421341"/>
          </a:xfrm>
          <a:solidFill>
            <a:srgbClr val="193A71"/>
          </a:solidFill>
        </p:spPr>
        <p:txBody>
          <a:bodyPr anchor="ctr">
            <a:norm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Tastes of Nuclear Physics 2020 - Hicks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8" y="6478400"/>
            <a:ext cx="1147482" cy="33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59522" y="6491847"/>
            <a:ext cx="406972" cy="34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07"/>
          <a:stretch/>
        </p:blipFill>
        <p:spPr>
          <a:xfrm>
            <a:off x="0" y="1261522"/>
            <a:ext cx="9564743" cy="37393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4159" y="2052735"/>
            <a:ext cx="2475363" cy="35793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00971" y="799857"/>
            <a:ext cx="9319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Decays to the lowest 5</a:t>
            </a:r>
            <a:r>
              <a:rPr lang="en-US" sz="2400" b="1" baseline="30000" dirty="0" smtClean="0">
                <a:solidFill>
                  <a:srgbClr val="C00000"/>
                </a:solidFill>
              </a:rPr>
              <a:t>-</a:t>
            </a:r>
            <a:r>
              <a:rPr lang="en-US" sz="2400" b="1" dirty="0" smtClean="0">
                <a:solidFill>
                  <a:srgbClr val="C00000"/>
                </a:solidFill>
              </a:rPr>
              <a:t> states in </a:t>
            </a:r>
            <a:r>
              <a:rPr lang="en-US" sz="2400" b="1" baseline="30000" dirty="0" smtClean="0">
                <a:solidFill>
                  <a:srgbClr val="C00000"/>
                </a:solidFill>
              </a:rPr>
              <a:t>124,130</a:t>
            </a:r>
            <a:r>
              <a:rPr lang="en-US" sz="2400" b="1" dirty="0" smtClean="0">
                <a:solidFill>
                  <a:srgbClr val="C00000"/>
                </a:solidFill>
              </a:rPr>
              <a:t>Te nuclei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84159" y="5570197"/>
            <a:ext cx="2475363" cy="276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Neutron Energy (MeV)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7102262" y="3765300"/>
            <a:ext cx="3794461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-ray Relative Production Cross Sections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96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36659"/>
            <a:ext cx="12192000" cy="421341"/>
          </a:xfrm>
          <a:solidFill>
            <a:srgbClr val="193A71"/>
          </a:solidFill>
        </p:spPr>
        <p:txBody>
          <a:bodyPr anchor="ctr">
            <a:norm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Tastes of Nuclear Physics 2020 - Hicks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8" y="6478400"/>
            <a:ext cx="1147482" cy="33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59522" y="6491847"/>
            <a:ext cx="406972" cy="34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9" y="681019"/>
            <a:ext cx="7772457" cy="50768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46061" y="2672862"/>
            <a:ext cx="3120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Octupole</a:t>
            </a:r>
            <a:r>
              <a:rPr lang="en-US" dirty="0" smtClean="0"/>
              <a:t> vibration?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00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9585" y="6436658"/>
            <a:ext cx="12192000" cy="421341"/>
          </a:xfrm>
          <a:solidFill>
            <a:srgbClr val="193A71"/>
          </a:solidFill>
        </p:spPr>
        <p:txBody>
          <a:bodyPr anchor="ctr"/>
          <a:lstStyle/>
          <a:p>
            <a:r>
              <a:rPr lang="en-US" sz="1800" dirty="0" smtClean="0">
                <a:solidFill>
                  <a:schemeClr val="bg1"/>
                </a:solidFill>
              </a:rPr>
              <a:t>Tastes of Nuclear Physics 2020</a:t>
            </a:r>
            <a:endParaRPr lang="en-US" sz="18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5506" y="1272989"/>
            <a:ext cx="12066494" cy="71717"/>
          </a:xfrm>
          <a:prstGeom prst="line">
            <a:avLst/>
          </a:prstGeom>
          <a:ln w="50800">
            <a:gradFill flip="none" rotWithShape="1">
              <a:gsLst>
                <a:gs pos="91000">
                  <a:schemeClr val="accent5">
                    <a:lumMod val="40000"/>
                    <a:lumOff val="60000"/>
                  </a:schemeClr>
                </a:gs>
                <a:gs pos="46000">
                  <a:schemeClr val="accent5">
                    <a:lumMod val="95000"/>
                    <a:lumOff val="5000"/>
                  </a:schemeClr>
                </a:gs>
                <a:gs pos="11000">
                  <a:schemeClr val="accent5">
                    <a:lumMod val="60000"/>
                  </a:schemeClr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8" y="6478400"/>
            <a:ext cx="1147482" cy="33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59522" y="6491847"/>
            <a:ext cx="406972" cy="34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28067" y="2368997"/>
            <a:ext cx="6030686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First predicted by Maria Goeppert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Mayer in 1935 and allowed in the Standard Model: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25506" y="3181260"/>
            <a:ext cx="6033247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ννββ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 dirty="0" smtClean="0"/>
              <a:t>irst observed in 1950 in 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130</a:t>
            </a:r>
            <a:r>
              <a:rPr lang="en-US" sz="2400" b="1" dirty="0" smtClean="0">
                <a:solidFill>
                  <a:srgbClr val="FF0000"/>
                </a:solidFill>
              </a:rPr>
              <a:t>Te</a:t>
            </a:r>
            <a:r>
              <a:rPr lang="en-US" sz="2400" dirty="0" smtClean="0"/>
              <a:t> using geochemical methods: </a:t>
            </a:r>
            <a:r>
              <a:rPr lang="en-US" sz="2400" i="1" dirty="0" smtClean="0"/>
              <a:t>T</a:t>
            </a:r>
            <a:r>
              <a:rPr lang="en-US" sz="2400" i="1" baseline="-25000" dirty="0" smtClean="0"/>
              <a:t>1/2</a:t>
            </a:r>
            <a:r>
              <a:rPr lang="en-US" sz="2400" i="1" dirty="0" smtClean="0"/>
              <a:t> = 1.4 x 10</a:t>
            </a:r>
            <a:r>
              <a:rPr lang="en-US" sz="2400" i="1" baseline="30000" dirty="0" smtClean="0"/>
              <a:t>21</a:t>
            </a:r>
            <a:r>
              <a:rPr lang="en-US" sz="2400" i="1" dirty="0" smtClean="0"/>
              <a:t> y </a:t>
            </a:r>
            <a:r>
              <a:rPr lang="en-US" sz="2400" dirty="0" smtClean="0"/>
              <a:t>(</a:t>
            </a:r>
            <a:r>
              <a:rPr lang="en-US" sz="2400" dirty="0" err="1" smtClean="0"/>
              <a:t>Inghram</a:t>
            </a:r>
            <a:r>
              <a:rPr lang="en-US" sz="2400" dirty="0" smtClean="0"/>
              <a:t> </a:t>
            </a:r>
            <a:r>
              <a:rPr lang="en-US" sz="2400" dirty="0"/>
              <a:t>and Reynolds, Phys. Rev </a:t>
            </a:r>
            <a:r>
              <a:rPr lang="en-US" sz="2400" b="1" dirty="0"/>
              <a:t>78</a:t>
            </a:r>
            <a:r>
              <a:rPr lang="en-US" sz="2400" dirty="0"/>
              <a:t>, 822 (</a:t>
            </a:r>
            <a:r>
              <a:rPr lang="en-US" sz="2400" dirty="0" smtClean="0"/>
              <a:t>1950).  Current value </a:t>
            </a:r>
            <a:r>
              <a:rPr lang="en-US" sz="2400" i="1" dirty="0"/>
              <a:t>T</a:t>
            </a:r>
            <a:r>
              <a:rPr lang="en-US" sz="2400" i="1" baseline="-25000" dirty="0"/>
              <a:t>1/2</a:t>
            </a:r>
            <a:r>
              <a:rPr lang="en-US" sz="2400" i="1" dirty="0"/>
              <a:t> = </a:t>
            </a:r>
            <a:r>
              <a:rPr lang="en-US" sz="2400" i="1" dirty="0" smtClean="0"/>
              <a:t>8.2 </a:t>
            </a:r>
            <a:r>
              <a:rPr lang="en-US" sz="2400" i="1" dirty="0"/>
              <a:t>x </a:t>
            </a:r>
            <a:r>
              <a:rPr lang="en-US" sz="2400" i="1" dirty="0" smtClean="0"/>
              <a:t>10</a:t>
            </a:r>
            <a:r>
              <a:rPr lang="en-US" sz="2400" i="1" baseline="30000" dirty="0" smtClean="0"/>
              <a:t>20</a:t>
            </a:r>
            <a:r>
              <a:rPr lang="en-US" sz="2400" i="1" dirty="0" smtClean="0"/>
              <a:t> y.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1344" y="2811920"/>
            <a:ext cx="5018178" cy="31275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6133" y="429208"/>
            <a:ext cx="6657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 double </a:t>
            </a:r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decay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ννββ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053943" y="1500223"/>
                <a:ext cx="4386714" cy="144911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 anchor="ctr">
                <a:spAutoFit/>
              </a:bodyPr>
              <a:lstStyle/>
              <a:p>
                <a:endParaRPr lang="en-US" sz="3200" baseline="30000" dirty="0" smtClean="0">
                  <a:cs typeface="Times New Roman" panose="02020603050405020304" pitchFamily="18" charset="0"/>
                </a:endParaRPr>
              </a:p>
              <a:p>
                <a:r>
                  <a:rPr lang="en-US" sz="3200" baseline="30000" dirty="0" smtClean="0">
                    <a:cs typeface="Times New Roman" panose="02020603050405020304" pitchFamily="18" charset="0"/>
                  </a:rPr>
                  <a:t>130</a:t>
                </a:r>
                <a:r>
                  <a:rPr lang="en-US" sz="3200" dirty="0" smtClean="0">
                    <a:cs typeface="Times New Roman" panose="02020603050405020304" pitchFamily="18" charset="0"/>
                  </a:rPr>
                  <a:t>Te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→</a:t>
                </a:r>
                <a:r>
                  <a:rPr lang="en-US" sz="3200" dirty="0">
                    <a:cs typeface="Times New Roman" panose="02020603050405020304" pitchFamily="18" charset="0"/>
                  </a:rPr>
                  <a:t> </a:t>
                </a:r>
                <a:r>
                  <a:rPr lang="en-US" sz="3200" baseline="30000" dirty="0" smtClean="0">
                    <a:cs typeface="Times New Roman" panose="02020603050405020304" pitchFamily="18" charset="0"/>
                  </a:rPr>
                  <a:t>130</a:t>
                </a:r>
                <a:r>
                  <a:rPr lang="en-US" sz="3200" dirty="0">
                    <a:cs typeface="Times New Roman" panose="02020603050405020304" pitchFamily="18" charset="0"/>
                  </a:rPr>
                  <a:t>X</a:t>
                </a:r>
                <a:r>
                  <a:rPr lang="en-US" sz="3200" dirty="0" smtClean="0">
                    <a:cs typeface="Times New Roman" panose="02020603050405020304" pitchFamily="18" charset="0"/>
                  </a:rPr>
                  <a:t>e </a:t>
                </a:r>
                <a:r>
                  <a:rPr lang="en-US" sz="3200" dirty="0">
                    <a:cs typeface="Times New Roman" panose="02020603050405020304" pitchFamily="18" charset="0"/>
                  </a:rPr>
                  <a:t>+ 2</a:t>
                </a:r>
                <a:r>
                  <a:rPr lang="el-GR" sz="3200" dirty="0">
                    <a:cs typeface="Times New Roman" panose="02020603050405020304" pitchFamily="18" charset="0"/>
                  </a:rPr>
                  <a:t>β</a:t>
                </a:r>
                <a:r>
                  <a:rPr lang="el-GR" sz="3200" b="1" baseline="30000" dirty="0">
                    <a:cs typeface="Times New Roman" panose="02020603050405020304" pitchFamily="18" charset="0"/>
                  </a:rPr>
                  <a:t>–</a:t>
                </a:r>
                <a:r>
                  <a:rPr lang="en-US" sz="3200" baseline="30000" dirty="0"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cs typeface="Times New Roman" panose="02020603050405020304" pitchFamily="18" charset="0"/>
                  </a:rPr>
                  <a:t>+ </a:t>
                </a:r>
                <a:r>
                  <a:rPr lang="en-US" sz="3200" dirty="0" smtClean="0"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sz="3200" dirty="0" smtClean="0"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cs typeface="Times New Roman" panose="02020603050405020304" pitchFamily="18" charset="0"/>
                </a:endParaRPr>
              </a:p>
              <a:p>
                <a:endParaRPr lang="en-US" sz="32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3943" y="1500223"/>
                <a:ext cx="4386714" cy="1449115"/>
              </a:xfrm>
              <a:prstGeom prst="rect">
                <a:avLst/>
              </a:prstGeom>
              <a:blipFill>
                <a:blip r:embed="rId5"/>
                <a:stretch>
                  <a:fillRect l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194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36659"/>
            <a:ext cx="12192000" cy="421341"/>
          </a:xfrm>
          <a:solidFill>
            <a:srgbClr val="193A71"/>
          </a:solidFill>
        </p:spPr>
        <p:txBody>
          <a:bodyPr anchor="ctr">
            <a:norm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Tastes of Nuclear Physics 2020 - Hicks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8" y="6478400"/>
            <a:ext cx="1147482" cy="33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59522" y="6491847"/>
            <a:ext cx="406972" cy="34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42" y="351692"/>
            <a:ext cx="4950113" cy="57751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25551" y="351692"/>
            <a:ext cx="6137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Lowest 3</a:t>
            </a:r>
            <a:r>
              <a:rPr lang="en-US" baseline="30000" dirty="0" smtClean="0">
                <a:solidFill>
                  <a:srgbClr val="C00000"/>
                </a:solidFill>
              </a:rPr>
              <a:t>- 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is not the most collective 3</a:t>
            </a:r>
            <a:r>
              <a:rPr lang="en-US" baseline="30000" dirty="0" smtClean="0">
                <a:solidFill>
                  <a:srgbClr val="C00000"/>
                </a:solidFill>
              </a:rPr>
              <a:t>-</a:t>
            </a:r>
            <a:r>
              <a:rPr lang="en-US" dirty="0" smtClean="0">
                <a:solidFill>
                  <a:srgbClr val="C00000"/>
                </a:solidFill>
              </a:rPr>
              <a:t> in </a:t>
            </a:r>
            <a:r>
              <a:rPr lang="en-US" baseline="30000" dirty="0" smtClean="0">
                <a:solidFill>
                  <a:srgbClr val="C00000"/>
                </a:solidFill>
              </a:rPr>
              <a:t>130</a:t>
            </a:r>
            <a:r>
              <a:rPr lang="en-US" dirty="0" smtClean="0">
                <a:solidFill>
                  <a:srgbClr val="C00000"/>
                </a:solidFill>
              </a:rPr>
              <a:t>Te.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800" y="1455576"/>
            <a:ext cx="7398078" cy="27354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5459" y="6067326"/>
            <a:ext cx="4713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M. </a:t>
            </a:r>
            <a:r>
              <a:rPr lang="en-US" dirty="0" err="1" smtClean="0"/>
              <a:t>Matoba</a:t>
            </a:r>
            <a:r>
              <a:rPr lang="en-US" dirty="0" smtClean="0"/>
              <a:t> et al., </a:t>
            </a:r>
            <a:r>
              <a:rPr lang="en-US" dirty="0" err="1" smtClean="0"/>
              <a:t>Nucl</a:t>
            </a:r>
            <a:r>
              <a:rPr lang="en-US" dirty="0" smtClean="0"/>
              <a:t>. Phys. </a:t>
            </a:r>
            <a:r>
              <a:rPr lang="en-US" b="1" dirty="0" smtClean="0"/>
              <a:t>A237</a:t>
            </a:r>
            <a:r>
              <a:rPr lang="en-US" dirty="0" smtClean="0"/>
              <a:t>, 260 (1975)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04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0997943"/>
              </p:ext>
            </p:extLst>
          </p:nvPr>
        </p:nvGraphicFramePr>
        <p:xfrm>
          <a:off x="645459" y="3288306"/>
          <a:ext cx="5400675" cy="3000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36659"/>
            <a:ext cx="12192000" cy="421341"/>
          </a:xfrm>
          <a:solidFill>
            <a:srgbClr val="193A71"/>
          </a:solidFill>
        </p:spPr>
        <p:txBody>
          <a:bodyPr anchor="ctr">
            <a:norm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Tastes of Nuclear Physics 2020 - Hicks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8" y="6478400"/>
            <a:ext cx="1147482" cy="33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59522" y="6491847"/>
            <a:ext cx="406972" cy="34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22029" y="179614"/>
            <a:ext cx="10888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The lowest 1</a:t>
            </a:r>
            <a:r>
              <a:rPr lang="en-US" b="1" baseline="30000" dirty="0" smtClean="0">
                <a:solidFill>
                  <a:srgbClr val="C00000"/>
                </a:solidFill>
              </a:rPr>
              <a:t>+</a:t>
            </a:r>
            <a:r>
              <a:rPr lang="en-US" b="1" dirty="0" smtClean="0">
                <a:solidFill>
                  <a:srgbClr val="C00000"/>
                </a:solidFill>
              </a:rPr>
              <a:t> state across the </a:t>
            </a:r>
            <a:r>
              <a:rPr lang="en-US" b="1" dirty="0" err="1" smtClean="0">
                <a:solidFill>
                  <a:srgbClr val="C00000"/>
                </a:solidFill>
              </a:rPr>
              <a:t>Te</a:t>
            </a:r>
            <a:r>
              <a:rPr lang="en-US" b="1" dirty="0" smtClean="0">
                <a:solidFill>
                  <a:srgbClr val="C00000"/>
                </a:solidFill>
              </a:rPr>
              <a:t> isotopic chain 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4084093"/>
              </p:ext>
            </p:extLst>
          </p:nvPr>
        </p:nvGraphicFramePr>
        <p:xfrm>
          <a:off x="2799761" y="548946"/>
          <a:ext cx="5232595" cy="2812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965893" y="745576"/>
                <a:ext cx="900333" cy="466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5893" y="745576"/>
                <a:ext cx="900333" cy="466218"/>
              </a:xfrm>
              <a:prstGeom prst="rect">
                <a:avLst/>
              </a:prstGeom>
              <a:blipFill>
                <a:blip r:embed="rId6"/>
                <a:stretch>
                  <a:fillRect l="-2041" r="-17007" b="-16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 rot="16200000">
                <a:off x="-732084" y="4501951"/>
                <a:ext cx="2381907" cy="373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1;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732084" y="4501951"/>
                <a:ext cx="2381907" cy="373179"/>
              </a:xfrm>
              <a:prstGeom prst="rect">
                <a:avLst/>
              </a:prstGeom>
              <a:blipFill>
                <a:blip r:embed="rId7"/>
                <a:stretch>
                  <a:fillRect l="-8197" r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158389" y="3384454"/>
                <a:ext cx="3673667" cy="529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1;</m:t>
                    </m:r>
                    <m:sSubSup>
                      <m:sSubSup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sSubSup>
                      <m:sSubSup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b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 smtClean="0">
                    <a:solidFill>
                      <a:srgbClr val="C00000"/>
                    </a:solidFill>
                  </a:rPr>
                  <a:t>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  <m:sup>
                        <m:r>
                          <a:rPr lang="en-US" sz="28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8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8389" y="3384454"/>
                <a:ext cx="3673667" cy="529247"/>
              </a:xfrm>
              <a:prstGeom prst="rect">
                <a:avLst/>
              </a:prstGeom>
              <a:blipFill>
                <a:blip r:embed="rId8"/>
                <a:stretch>
                  <a:fillRect t="-9195" b="-321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0875057"/>
              </p:ext>
            </p:extLst>
          </p:nvPr>
        </p:nvGraphicFramePr>
        <p:xfrm>
          <a:off x="6433623" y="3475913"/>
          <a:ext cx="48768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636756" y="3578954"/>
                <a:ext cx="3673667" cy="529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1;</m:t>
                    </m:r>
                    <m:sSubSup>
                      <m:sSubSup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sSubSup>
                      <m:sSubSup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b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 smtClean="0">
                    <a:solidFill>
                      <a:srgbClr val="C00000"/>
                    </a:solidFill>
                  </a:rPr>
                  <a:t>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  <m:sup>
                        <m:r>
                          <a:rPr lang="en-US" sz="28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8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6756" y="3578954"/>
                <a:ext cx="3673667" cy="529247"/>
              </a:xfrm>
              <a:prstGeom prst="rect">
                <a:avLst/>
              </a:prstGeom>
              <a:blipFill>
                <a:blip r:embed="rId10"/>
                <a:stretch>
                  <a:fillRect t="-9195" b="-321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 rot="16200000">
                <a:off x="5091636" y="4501951"/>
                <a:ext cx="2381907" cy="373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1;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091636" y="4501951"/>
                <a:ext cx="2381907" cy="373179"/>
              </a:xfrm>
              <a:prstGeom prst="rect">
                <a:avLst/>
              </a:prstGeom>
              <a:blipFill>
                <a:blip r:embed="rId11"/>
                <a:stretch>
                  <a:fillRect l="-6557" r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8736037" y="1538178"/>
            <a:ext cx="2574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2</a:t>
            </a:r>
            <a:r>
              <a:rPr lang="en-US" sz="2000" b="1" i="1" dirty="0" smtClean="0">
                <a:solidFill>
                  <a:srgbClr val="C00000"/>
                </a:solidFill>
              </a:rPr>
              <a:t>qp </a:t>
            </a:r>
            <a:r>
              <a:rPr lang="en-US" sz="2000" b="1" dirty="0" smtClean="0">
                <a:solidFill>
                  <a:srgbClr val="C00000"/>
                </a:solidFill>
              </a:rPr>
              <a:t>Excitation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28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36659"/>
            <a:ext cx="12192000" cy="421341"/>
          </a:xfrm>
          <a:solidFill>
            <a:srgbClr val="193A71"/>
          </a:solidFill>
        </p:spPr>
        <p:txBody>
          <a:bodyPr anchor="ctr">
            <a:norm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Tastes of Nuclear Physics 2020 - Hicks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8" y="6478400"/>
            <a:ext cx="1147482" cy="33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40274" y="6478400"/>
            <a:ext cx="406972" cy="34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4364596"/>
              </p:ext>
            </p:extLst>
          </p:nvPr>
        </p:nvGraphicFramePr>
        <p:xfrm>
          <a:off x="6362700" y="2985978"/>
          <a:ext cx="4572000" cy="3200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2670890"/>
              </p:ext>
            </p:extLst>
          </p:nvPr>
        </p:nvGraphicFramePr>
        <p:xfrm>
          <a:off x="273354" y="171588"/>
          <a:ext cx="4876800" cy="2905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0706871"/>
              </p:ext>
            </p:extLst>
          </p:nvPr>
        </p:nvGraphicFramePr>
        <p:xfrm>
          <a:off x="6096000" y="106181"/>
          <a:ext cx="48387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221122" y="467743"/>
                <a:ext cx="1294228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type m:val="skw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1122" y="467743"/>
                <a:ext cx="1294228" cy="492443"/>
              </a:xfrm>
              <a:prstGeom prst="rect">
                <a:avLst/>
              </a:prstGeom>
              <a:blipFill>
                <a:blip r:embed="rId7"/>
                <a:stretch>
                  <a:fillRect l="-2358" t="-125926" r="-28302" b="-1901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155852" y="413286"/>
                <a:ext cx="1294228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type m:val="skw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5852" y="413286"/>
                <a:ext cx="1294228" cy="492443"/>
              </a:xfrm>
              <a:prstGeom prst="rect">
                <a:avLst/>
              </a:prstGeom>
              <a:blipFill>
                <a:blip r:embed="rId8"/>
                <a:stretch>
                  <a:fillRect l="-2358" t="-124691" r="-28302" b="-191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219200" y="3891948"/>
                <a:ext cx="1294228" cy="500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type m:val="skw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891948"/>
                <a:ext cx="1294228" cy="500715"/>
              </a:xfrm>
              <a:prstGeom prst="rect">
                <a:avLst/>
              </a:prstGeom>
              <a:blipFill>
                <a:blip r:embed="rId9"/>
                <a:stretch>
                  <a:fillRect l="-1887" t="-121687" r="-28302" b="-184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5" name="Chart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7329552"/>
              </p:ext>
            </p:extLst>
          </p:nvPr>
        </p:nvGraphicFramePr>
        <p:xfrm>
          <a:off x="273354" y="3270786"/>
          <a:ext cx="5534025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9305573" y="5275385"/>
                <a:ext cx="2841673" cy="450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𝑬</m:t>
                          </m:r>
                          <m:d>
                            <m:dPr>
                              <m:ctrlPr>
                                <a:rPr lang="en-US" sz="14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skw"/>
                                  <m:ctrlPr>
                                    <a:rPr lang="en-US" sz="1400" b="1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b="1" i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1400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𝑬</m:t>
                          </m:r>
                          <m:d>
                            <m:dPr>
                              <m:ctrlPr>
                                <a:rPr lang="en-US" sz="14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skw"/>
                                  <m:ctrlPr>
                                    <a:rPr lang="en-US" sz="1400" b="1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num>
                                <m:den>
                                  <m:r>
                                    <a:rPr lang="en-US" sz="1400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1400" b="1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5573" y="5275385"/>
                <a:ext cx="2841673" cy="450444"/>
              </a:xfrm>
              <a:prstGeom prst="rect">
                <a:avLst/>
              </a:prstGeom>
              <a:blipFill>
                <a:blip r:embed="rId11"/>
                <a:stretch>
                  <a:fillRect t="-77027" b="-1364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/>
          <p:cNvCxnSpPr/>
          <p:nvPr/>
        </p:nvCxnSpPr>
        <p:spPr>
          <a:xfrm flipH="1" flipV="1">
            <a:off x="10030265" y="5064369"/>
            <a:ext cx="239150" cy="211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9734843" y="3967354"/>
                <a:ext cx="2841673" cy="450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𝑬</m:t>
                          </m:r>
                          <m:d>
                            <m:dPr>
                              <m:ctrlPr>
                                <a:rPr lang="en-US" sz="14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skw"/>
                                  <m:ctrlPr>
                                    <a:rPr lang="en-US" sz="1400" b="1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en-US" sz="1400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𝑬</m:t>
                          </m:r>
                          <m:d>
                            <m:dPr>
                              <m:ctrlPr>
                                <a:rPr lang="en-US" sz="14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skw"/>
                                  <m:ctrlPr>
                                    <a:rPr lang="en-US" sz="1400" b="1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𝟕</m:t>
                                  </m:r>
                                </m:num>
                                <m:den>
                                  <m:r>
                                    <a:rPr lang="en-US" sz="1400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1400" b="1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4843" y="3967354"/>
                <a:ext cx="2841673" cy="450444"/>
              </a:xfrm>
              <a:prstGeom prst="rect">
                <a:avLst/>
              </a:prstGeom>
              <a:blipFill>
                <a:blip r:embed="rId12"/>
                <a:stretch>
                  <a:fillRect t="-77027" b="-1364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/>
          <p:cNvCxnSpPr/>
          <p:nvPr/>
        </p:nvCxnSpPr>
        <p:spPr>
          <a:xfrm flipH="1" flipV="1">
            <a:off x="10285328" y="3643532"/>
            <a:ext cx="251374" cy="3238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87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36659"/>
            <a:ext cx="12192000" cy="421341"/>
          </a:xfrm>
          <a:solidFill>
            <a:srgbClr val="193A71"/>
          </a:solidFill>
        </p:spPr>
        <p:txBody>
          <a:bodyPr anchor="ctr">
            <a:norm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Tastes of Nuclear Physics 2020 - Hicks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8" y="6478400"/>
            <a:ext cx="1147482" cy="33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59522" y="6491847"/>
            <a:ext cx="406972" cy="34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955" y="1533378"/>
            <a:ext cx="6218459" cy="3353091"/>
          </a:xfrm>
          <a:prstGeom prst="rect">
            <a:avLst/>
          </a:prstGeom>
        </p:spPr>
      </p:pic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3429052"/>
              </p:ext>
            </p:extLst>
          </p:nvPr>
        </p:nvGraphicFramePr>
        <p:xfrm>
          <a:off x="0" y="1631852"/>
          <a:ext cx="5486400" cy="3254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166132" y="2270637"/>
                <a:ext cx="900333" cy="466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6132" y="2270637"/>
                <a:ext cx="900333" cy="466218"/>
              </a:xfrm>
              <a:prstGeom prst="rect">
                <a:avLst/>
              </a:prstGeom>
              <a:blipFill>
                <a:blip r:embed="rId6"/>
                <a:stretch>
                  <a:fillRect l="-1351" r="-16892" b="-16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124130" y="693822"/>
                <a:ext cx="4604825" cy="456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3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f>
                            <m:fPr>
                              <m:type m:val="skw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⨂2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f>
                            <m:fPr>
                              <m:type m:val="skw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130" y="693822"/>
                <a:ext cx="4604825" cy="456985"/>
              </a:xfrm>
              <a:prstGeom prst="rect">
                <a:avLst/>
              </a:prstGeom>
              <a:blipFill>
                <a:blip r:embed="rId7"/>
                <a:stretch>
                  <a:fillRect t="-64000" b="-1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976425" y="693822"/>
                <a:ext cx="4604825" cy="461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f>
                            <m:fPr>
                              <m:type m:val="skw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⨂2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f>
                            <m:fPr>
                              <m:type m:val="skw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6425" y="693822"/>
                <a:ext cx="4604825" cy="461217"/>
              </a:xfrm>
              <a:prstGeom prst="rect">
                <a:avLst/>
              </a:prstGeom>
              <a:blipFill>
                <a:blip r:embed="rId8"/>
                <a:stretch>
                  <a:fillRect t="-64000" b="-137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2166132" y="5387926"/>
            <a:ext cx="8637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Particle-Core Coupling Model calculations indicate the higher-energy 2</a:t>
            </a:r>
            <a:r>
              <a:rPr lang="en-US" i="1" dirty="0" smtClean="0"/>
              <a:t>qp</a:t>
            </a:r>
            <a:r>
              <a:rPr lang="en-US" dirty="0" smtClean="0"/>
              <a:t> configuration dominates the 1</a:t>
            </a:r>
            <a:r>
              <a:rPr lang="en-US" baseline="-25000" dirty="0" smtClean="0"/>
              <a:t>1</a:t>
            </a:r>
            <a:r>
              <a:rPr lang="en-US" baseline="30000" dirty="0" smtClean="0"/>
              <a:t>+</a:t>
            </a:r>
            <a:r>
              <a:rPr lang="en-US" dirty="0" smtClean="0"/>
              <a:t> state, but the calculations do not well describe the B(M1) values.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07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36659"/>
            <a:ext cx="12192000" cy="421341"/>
          </a:xfrm>
          <a:solidFill>
            <a:srgbClr val="193A71"/>
          </a:solidFill>
        </p:spPr>
        <p:txBody>
          <a:bodyPr anchor="ctr">
            <a:norm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Tastes of Nuclear Physics 2020 - Hicks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8" y="6478400"/>
            <a:ext cx="1147482" cy="33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59522" y="6491847"/>
            <a:ext cx="406972" cy="34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B7203FE-8A52-4545-B8DB-9468C3E5D35F}"/>
              </a:ext>
            </a:extLst>
          </p:cNvPr>
          <p:cNvSpPr>
            <a:spLocks noGrp="1"/>
          </p:cNvSpPr>
          <p:nvPr/>
        </p:nvSpPr>
        <p:spPr>
          <a:xfrm>
            <a:off x="476647" y="2723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Some </a:t>
            </a:r>
            <a:r>
              <a:rPr lang="en-US" dirty="0" smtClean="0"/>
              <a:t>conclusions: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A5580E9-F3B7-4379-A49C-D33AFDEEF0BC}"/>
              </a:ext>
            </a:extLst>
          </p:cNvPr>
          <p:cNvSpPr>
            <a:spLocks noGrp="1"/>
          </p:cNvSpPr>
          <p:nvPr/>
        </p:nvSpPr>
        <p:spPr>
          <a:xfrm>
            <a:off x="1018416" y="229599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The nuclear structure of </a:t>
            </a:r>
            <a:r>
              <a:rPr lang="en-US" sz="2600" baseline="30000" dirty="0"/>
              <a:t>130</a:t>
            </a:r>
            <a:r>
              <a:rPr lang="en-US" sz="2600" dirty="0"/>
              <a:t>Te is complicated.</a:t>
            </a:r>
          </a:p>
          <a:p>
            <a:r>
              <a:rPr lang="en-US" sz="2600" dirty="0"/>
              <a:t>While the structure of </a:t>
            </a:r>
            <a:r>
              <a:rPr lang="en-US" sz="2600" baseline="30000" dirty="0"/>
              <a:t>130</a:t>
            </a:r>
            <a:r>
              <a:rPr lang="en-US" sz="2600" dirty="0"/>
              <a:t>Xe is not presented here, it is similarly complicated.  </a:t>
            </a:r>
          </a:p>
          <a:p>
            <a:r>
              <a:rPr lang="en-US" sz="2600" dirty="0" smtClean="0"/>
              <a:t>These </a:t>
            </a:r>
            <a:r>
              <a:rPr lang="en-US" sz="2600" dirty="0"/>
              <a:t>results suggest that the calculation of </a:t>
            </a:r>
            <a:r>
              <a:rPr lang="en-US" sz="2600" dirty="0">
                <a:cs typeface="Times New Roman" panose="02020603050405020304" pitchFamily="18" charset="0"/>
              </a:rPr>
              <a:t>0</a:t>
            </a:r>
            <a:r>
              <a:rPr lang="el-GR" sz="2600" dirty="0">
                <a:cs typeface="Times New Roman" panose="02020603050405020304" pitchFamily="18" charset="0"/>
              </a:rPr>
              <a:t>νββ</a:t>
            </a:r>
            <a:r>
              <a:rPr lang="en-US" sz="2600" dirty="0">
                <a:cs typeface="Times New Roman" panose="02020603050405020304" pitchFamily="18" charset="0"/>
              </a:rPr>
              <a:t> NMEs will be difficult</a:t>
            </a:r>
            <a:r>
              <a:rPr lang="en-US" sz="2600" dirty="0" smtClean="0"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cs typeface="Times New Roman" panose="02020603050405020304" pitchFamily="18" charset="0"/>
              </a:rPr>
              <a:t>Some excitations in </a:t>
            </a:r>
            <a:r>
              <a:rPr lang="en-US" sz="2600" baseline="30000" dirty="0" smtClean="0">
                <a:cs typeface="Times New Roman" panose="02020603050405020304" pitchFamily="18" charset="0"/>
              </a:rPr>
              <a:t>130</a:t>
            </a:r>
            <a:r>
              <a:rPr lang="en-US" sz="2600" dirty="0" smtClean="0">
                <a:cs typeface="Times New Roman" panose="02020603050405020304" pitchFamily="18" charset="0"/>
              </a:rPr>
              <a:t>Te are understood by looking across the isotopic chain.</a:t>
            </a:r>
          </a:p>
          <a:p>
            <a:r>
              <a:rPr lang="en-US" sz="2600" dirty="0" smtClean="0">
                <a:cs typeface="Times New Roman" panose="02020603050405020304" pitchFamily="18" charset="0"/>
              </a:rPr>
              <a:t>It is a transitional nucleus: few-particle excitations are abundant.</a:t>
            </a:r>
          </a:p>
          <a:p>
            <a:r>
              <a:rPr lang="en-US" sz="2600" dirty="0" smtClean="0"/>
              <a:t>We hope you enjoyed the tastes of nuclear physics in </a:t>
            </a:r>
            <a:r>
              <a:rPr lang="en-US" sz="2600" baseline="30000" dirty="0" smtClean="0"/>
              <a:t>130</a:t>
            </a:r>
            <a:r>
              <a:rPr lang="en-US" sz="2600" dirty="0" smtClean="0"/>
              <a:t>Te.</a:t>
            </a:r>
            <a:endParaRPr lang="en-US" sz="2600" dirty="0"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6216" y="243636"/>
            <a:ext cx="4210142" cy="191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1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36659"/>
            <a:ext cx="12192000" cy="421341"/>
          </a:xfrm>
          <a:solidFill>
            <a:srgbClr val="193A71"/>
          </a:solidFill>
        </p:spPr>
        <p:txBody>
          <a:bodyPr anchor="ctr">
            <a:norm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Tastes of Nuclear Physics 2020 - Hicks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8" y="6478400"/>
            <a:ext cx="1147482" cy="33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59522" y="6491847"/>
            <a:ext cx="406972" cy="34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NSF Funding for Research on Broadening Participation in Science –  Association for Psychological Science – AP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8" r="26147"/>
          <a:stretch/>
        </p:blipFill>
        <p:spPr bwMode="auto">
          <a:xfrm>
            <a:off x="133543" y="30475"/>
            <a:ext cx="1202888" cy="137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RUNA_title.png"/>
          <p:cNvPicPr>
            <a:picLocks noChangeAspect="1"/>
          </p:cNvPicPr>
          <p:nvPr/>
        </p:nvPicPr>
        <p:blipFill>
          <a:blip r:embed="rId5" cstate="print"/>
          <a:srcRect r="70523"/>
          <a:stretch>
            <a:fillRect/>
          </a:stretch>
        </p:blipFill>
        <p:spPr>
          <a:xfrm>
            <a:off x="10210800" y="141967"/>
            <a:ext cx="1981200" cy="99047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784797" y="27605"/>
            <a:ext cx="8229600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C00000"/>
                </a:solidFill>
              </a:rPr>
              <a:t>Acknowledgments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8162" y="1444348"/>
            <a:ext cx="37590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62AC"/>
                </a:solidFill>
              </a:rPr>
              <a:t>University of Dallas Undergraduate-students Collaborators: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J. C. </a:t>
            </a:r>
            <a:r>
              <a:rPr lang="en-US" sz="2400" b="1" dirty="0" err="1" smtClean="0">
                <a:solidFill>
                  <a:srgbClr val="C00000"/>
                </a:solidFill>
              </a:rPr>
              <a:t>Boehringer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C. M. </a:t>
            </a:r>
            <a:r>
              <a:rPr lang="en-US" sz="2400" b="1" dirty="0" err="1" smtClean="0">
                <a:solidFill>
                  <a:srgbClr val="C00000"/>
                </a:solidFill>
              </a:rPr>
              <a:t>Davoren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W. M. Faulkner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P. A. Roddy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Many other UD students</a:t>
            </a:r>
            <a:endParaRPr lang="en-US" sz="2400" b="1" dirty="0">
              <a:solidFill>
                <a:srgbClr val="C00000"/>
              </a:solidFill>
            </a:endParaRPr>
          </a:p>
          <a:p>
            <a:endParaRPr lang="en-US" sz="2400" b="1" dirty="0" smtClean="0">
              <a:solidFill>
                <a:srgbClr val="0062AC"/>
              </a:solidFill>
            </a:endParaRPr>
          </a:p>
          <a:p>
            <a:endParaRPr lang="en-US" sz="2400" b="1" dirty="0">
              <a:solidFill>
                <a:srgbClr val="0062A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59355" y="5158762"/>
            <a:ext cx="85036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This material is based upon work supported by the U.S. National Science Foundation under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Grants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No.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PHY-1913028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PHY-0139504, PHY-9901508, the O’Hara Summer Research Fund at the University of Dallas and the U.S. Naval Academy Midshipmen Research Fund. 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64481" y="1382062"/>
            <a:ext cx="3891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62AC"/>
                </a:solidFill>
              </a:rPr>
              <a:t>University of Kentucky Collaborators: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D. </a:t>
            </a:r>
            <a:r>
              <a:rPr lang="en-US" sz="2400" b="1" dirty="0" err="1" smtClean="0">
                <a:solidFill>
                  <a:srgbClr val="C00000"/>
                </a:solidFill>
              </a:rPr>
              <a:t>Bandyopadhyay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S. R. </a:t>
            </a:r>
            <a:r>
              <a:rPr lang="en-US" sz="2400" b="1" dirty="0" err="1" smtClean="0">
                <a:solidFill>
                  <a:srgbClr val="C00000"/>
                </a:solidFill>
              </a:rPr>
              <a:t>Lesher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S. </a:t>
            </a:r>
            <a:r>
              <a:rPr lang="en-US" sz="2400" b="1" dirty="0" err="1" smtClean="0">
                <a:solidFill>
                  <a:srgbClr val="C00000"/>
                </a:solidFill>
              </a:rPr>
              <a:t>Mukhopadhyay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M. T. </a:t>
            </a:r>
            <a:r>
              <a:rPr lang="en-US" sz="2400" b="1" dirty="0" err="1">
                <a:solidFill>
                  <a:srgbClr val="C00000"/>
                </a:solidFill>
              </a:rPr>
              <a:t>McEllistrem</a:t>
            </a:r>
            <a:endParaRPr lang="en-US" sz="2400" b="1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J. N. </a:t>
            </a:r>
            <a:r>
              <a:rPr lang="en-US" sz="2400" b="1" dirty="0" err="1" smtClean="0">
                <a:solidFill>
                  <a:srgbClr val="C00000"/>
                </a:solidFill>
              </a:rPr>
              <a:t>Orce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S. W. Yates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N. </a:t>
            </a:r>
            <a:r>
              <a:rPr lang="en-US" sz="2400" b="1" dirty="0" err="1" smtClean="0">
                <a:solidFill>
                  <a:srgbClr val="C00000"/>
                </a:solidFill>
              </a:rPr>
              <a:t>Warr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P. E. Garrett</a:t>
            </a:r>
            <a:endParaRPr lang="en-US" sz="2400" b="1" dirty="0">
              <a:solidFill>
                <a:srgbClr val="C00000"/>
              </a:solidFill>
            </a:endParaRPr>
          </a:p>
          <a:p>
            <a:endParaRPr lang="en-US" sz="2400" b="1" dirty="0">
              <a:solidFill>
                <a:srgbClr val="0062AC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05" y="4499711"/>
            <a:ext cx="2922765" cy="190354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97239" y="1444348"/>
            <a:ext cx="40033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62AC"/>
                </a:solidFill>
              </a:rPr>
              <a:t>United States Naval Academy Collaborators: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J. R. </a:t>
            </a:r>
            <a:r>
              <a:rPr lang="en-US" sz="2400" b="1" dirty="0" err="1" smtClean="0">
                <a:solidFill>
                  <a:srgbClr val="C00000"/>
                </a:solidFill>
              </a:rPr>
              <a:t>Vanhoy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T. H. Churchill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B. R. Champagne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J. M. Mueller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M. D. </a:t>
            </a:r>
            <a:r>
              <a:rPr lang="en-US" sz="2400" b="1" dirty="0" err="1" smtClean="0">
                <a:solidFill>
                  <a:srgbClr val="C00000"/>
                </a:solidFill>
              </a:rPr>
              <a:t>Skubis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Many other USNA students</a:t>
            </a:r>
            <a:endParaRPr lang="en-US" sz="2400" b="1" dirty="0">
              <a:solidFill>
                <a:srgbClr val="C00000"/>
              </a:solidFill>
            </a:endParaRPr>
          </a:p>
          <a:p>
            <a:endParaRPr lang="en-US" sz="2400" b="1" dirty="0" smtClean="0">
              <a:solidFill>
                <a:srgbClr val="0062AC"/>
              </a:solidFill>
            </a:endParaRPr>
          </a:p>
          <a:p>
            <a:endParaRPr lang="en-US" sz="2400" b="1" dirty="0">
              <a:solidFill>
                <a:srgbClr val="0062AC"/>
              </a:solidFill>
            </a:endParaRPr>
          </a:p>
          <a:p>
            <a:r>
              <a:rPr lang="en-US" sz="2400" b="1" dirty="0" smtClean="0">
                <a:solidFill>
                  <a:srgbClr val="0062AC"/>
                </a:solidFill>
              </a:rPr>
              <a:t> </a:t>
            </a:r>
            <a:endParaRPr lang="en-US" sz="20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62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36659"/>
            <a:ext cx="12192000" cy="421341"/>
          </a:xfrm>
          <a:solidFill>
            <a:srgbClr val="193A71"/>
          </a:solidFill>
        </p:spPr>
        <p:txBody>
          <a:bodyPr anchor="ctr"/>
          <a:lstStyle/>
          <a:p>
            <a:r>
              <a:rPr lang="en-US" sz="1800" dirty="0" smtClean="0">
                <a:solidFill>
                  <a:schemeClr val="bg1"/>
                </a:solidFill>
              </a:rPr>
              <a:t>Tastes of Nuclear Physics 2020</a:t>
            </a:r>
            <a:endParaRPr lang="en-US" sz="18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5506" y="1272989"/>
            <a:ext cx="12066494" cy="71717"/>
          </a:xfrm>
          <a:prstGeom prst="line">
            <a:avLst/>
          </a:prstGeom>
          <a:ln w="50800">
            <a:gradFill flip="none" rotWithShape="1">
              <a:gsLst>
                <a:gs pos="91000">
                  <a:schemeClr val="accent5">
                    <a:lumMod val="40000"/>
                    <a:lumOff val="60000"/>
                  </a:schemeClr>
                </a:gs>
                <a:gs pos="46000">
                  <a:schemeClr val="accent5">
                    <a:lumMod val="95000"/>
                    <a:lumOff val="5000"/>
                  </a:schemeClr>
                </a:gs>
                <a:gs pos="11000">
                  <a:schemeClr val="accent5">
                    <a:lumMod val="60000"/>
                  </a:schemeClr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8" y="6478400"/>
            <a:ext cx="1147482" cy="33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59522" y="6491847"/>
            <a:ext cx="406972" cy="34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Double beta dec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99" y="2156455"/>
            <a:ext cx="4712645" cy="256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2035" y="4953485"/>
            <a:ext cx="5024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5"/>
              </a:rPr>
              <a:t>https://</a:t>
            </a:r>
            <a:r>
              <a:rPr lang="en-US" sz="1200" dirty="0" smtClean="0">
                <a:hlinkClick r:id="rId5"/>
              </a:rPr>
              <a:t>wwwkm.phys.sci.osaka-u.ac.jp/en/research/r01.html</a:t>
            </a:r>
            <a:r>
              <a:rPr lang="en-US" sz="1200" dirty="0" smtClean="0"/>
              <a:t> (10/20/2020)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7023940" y="2011689"/>
            <a:ext cx="4069319" cy="140551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endParaRPr lang="en-US" sz="3200" baseline="30000" dirty="0" smtClean="0">
              <a:cs typeface="Times New Roman" panose="02020603050405020304" pitchFamily="18" charset="0"/>
            </a:endParaRPr>
          </a:p>
          <a:p>
            <a:r>
              <a:rPr lang="en-US" sz="3200" baseline="30000" dirty="0" smtClean="0">
                <a:cs typeface="Times New Roman" panose="02020603050405020304" pitchFamily="18" charset="0"/>
              </a:rPr>
              <a:t>130</a:t>
            </a:r>
            <a:r>
              <a:rPr lang="en-US" sz="3200" dirty="0" smtClean="0">
                <a:cs typeface="Times New Roman" panose="02020603050405020304" pitchFamily="18" charset="0"/>
              </a:rPr>
              <a:t>Te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baseline="30000" dirty="0" smtClean="0">
                <a:cs typeface="Times New Roman" panose="02020603050405020304" pitchFamily="18" charset="0"/>
              </a:rPr>
              <a:t>130</a:t>
            </a:r>
            <a:r>
              <a:rPr lang="en-US" sz="3200" dirty="0" smtClean="0">
                <a:cs typeface="Times New Roman" panose="02020603050405020304" pitchFamily="18" charset="0"/>
              </a:rPr>
              <a:t>Xe </a:t>
            </a:r>
            <a:r>
              <a:rPr lang="en-US" sz="3200" dirty="0">
                <a:cs typeface="Times New Roman" panose="02020603050405020304" pitchFamily="18" charset="0"/>
              </a:rPr>
              <a:t>+ 2</a:t>
            </a:r>
            <a:r>
              <a:rPr lang="el-GR" sz="3200" dirty="0">
                <a:cs typeface="Times New Roman" panose="02020603050405020304" pitchFamily="18" charset="0"/>
              </a:rPr>
              <a:t>β</a:t>
            </a:r>
            <a:r>
              <a:rPr lang="el-GR" sz="3200" b="1" baseline="30000" dirty="0">
                <a:cs typeface="Times New Roman" panose="02020603050405020304" pitchFamily="18" charset="0"/>
              </a:rPr>
              <a:t>–</a:t>
            </a:r>
            <a:r>
              <a:rPr lang="en-US" sz="3200" baseline="30000" dirty="0">
                <a:cs typeface="Times New Roman" panose="02020603050405020304" pitchFamily="18" charset="0"/>
              </a:rPr>
              <a:t>       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?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</a:p>
          <a:p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01027" y="1787123"/>
            <a:ext cx="3635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Neutrinoless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double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decay (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νββ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25506" y="303748"/>
            <a:ext cx="869371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Neutrinoless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double </a:t>
            </a:r>
            <a:r>
              <a:rPr lang="el-GR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decay (0</a:t>
            </a:r>
            <a:r>
              <a:rPr lang="el-GR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νββ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dirty="0"/>
          </a:p>
        </p:txBody>
      </p:sp>
      <p:sp>
        <p:nvSpPr>
          <p:cNvPr id="17" name="TextBox 16"/>
          <p:cNvSpPr txBox="1"/>
          <p:nvPr/>
        </p:nvSpPr>
        <p:spPr>
          <a:xfrm>
            <a:off x="5925200" y="3133943"/>
            <a:ext cx="626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Lepton number is not conserved.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νββ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process is outside the standard model.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the neutrino a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Majorana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particle?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Neutrino masses/properties better known?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98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8338" y="373487"/>
            <a:ext cx="9221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Why is </a:t>
            </a:r>
            <a:r>
              <a:rPr lang="en-US" sz="2800" baseline="30000" dirty="0" smtClean="0">
                <a:solidFill>
                  <a:srgbClr val="C00000"/>
                </a:solidFill>
              </a:rPr>
              <a:t>130</a:t>
            </a:r>
            <a:r>
              <a:rPr lang="en-US" sz="2800" dirty="0" smtClean="0">
                <a:solidFill>
                  <a:srgbClr val="C00000"/>
                </a:solidFill>
              </a:rPr>
              <a:t>Te a good 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l-GR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νββ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candidate?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8730" y="962422"/>
            <a:ext cx="116932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30000" dirty="0" smtClean="0"/>
              <a:t>130</a:t>
            </a:r>
            <a:r>
              <a:rPr lang="en-US" dirty="0" smtClean="0"/>
              <a:t>Te has the highest natural abundance of any of the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νββ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candidates.  (</a:t>
            </a:r>
            <a:r>
              <a:rPr lang="en-US" dirty="0"/>
              <a:t>34.08 </a:t>
            </a:r>
            <a:r>
              <a:rPr lang="en-US" dirty="0" smtClean="0"/>
              <a:t>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Q-value</a:t>
            </a:r>
            <a:r>
              <a:rPr lang="en-US" dirty="0" smtClean="0"/>
              <a:t> = 2527.518 </a:t>
            </a:r>
            <a:r>
              <a:rPr lang="en-US" dirty="0"/>
              <a:t>± 0.013 </a:t>
            </a:r>
            <a:r>
              <a:rPr lang="en-US" dirty="0" err="1" smtClean="0"/>
              <a:t>keV</a:t>
            </a:r>
            <a:r>
              <a:rPr lang="en-US" dirty="0" smtClean="0"/>
              <a:t>, which implies the half life might be short, making it easier to identify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Bolometers </a:t>
            </a:r>
            <a:r>
              <a:rPr lang="en-US" dirty="0"/>
              <a:t>made from TeO</a:t>
            </a:r>
            <a:r>
              <a:rPr lang="en-US" baseline="-25000" dirty="0"/>
              <a:t>2</a:t>
            </a:r>
            <a:r>
              <a:rPr lang="en-US" dirty="0"/>
              <a:t> can be made extremely </a:t>
            </a:r>
            <a:r>
              <a:rPr lang="en-US" dirty="0" err="1"/>
              <a:t>radiopure</a:t>
            </a:r>
            <a:r>
              <a:rPr lang="en-US" dirty="0"/>
              <a:t> and </a:t>
            </a:r>
            <a:r>
              <a:rPr lang="en-US" dirty="0" smtClean="0"/>
              <a:t>they have an </a:t>
            </a:r>
            <a:r>
              <a:rPr lang="en-US" dirty="0"/>
              <a:t>excellent energy resolution (0.2% at the 0νββ energy region of interest</a:t>
            </a:r>
            <a:r>
              <a:rPr lang="en-US" dirty="0" smtClean="0"/>
              <a:t>) (CUORE website). Current lower limit on the lifetime is 4.0</a:t>
            </a:r>
            <a:r>
              <a:rPr lang="en-US" dirty="0"/>
              <a:t> × 10</a:t>
            </a:r>
            <a:r>
              <a:rPr lang="en-US" baseline="30000" dirty="0"/>
              <a:t>24</a:t>
            </a:r>
            <a:r>
              <a:rPr lang="en-US" dirty="0"/>
              <a:t> years at 90% C.L.  (CUORE website: https://cuore.lngs.infn.it/en/about/detectors</a:t>
            </a:r>
          </a:p>
        </p:txBody>
      </p:sp>
      <p:pic>
        <p:nvPicPr>
          <p:cNvPr id="2050" name="Picture 2" descr="Photo - Researchers work on the assembly of the CUORE experiment prior to its placement in a deep-chilling cryostat. (Credit: CUORE Collaboration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22" y="3458366"/>
            <a:ext cx="3630471" cy="241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5459" y="2521499"/>
            <a:ext cx="9221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Major experimental efforts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3091216"/>
            <a:ext cx="3630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CUORE – Gran </a:t>
            </a:r>
            <a:r>
              <a:rPr lang="en-US" dirty="0" err="1" smtClean="0"/>
              <a:t>Sasso</a:t>
            </a:r>
            <a:r>
              <a:rPr lang="en-US" dirty="0" smtClean="0"/>
              <a:t> in Italy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6185" y="5974163"/>
            <a:ext cx="4572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https://newscenter.lbl.gov/2020/01/09/the-cuore-underground-experiment-narrows-the-search-for-rare-particle-process/</a:t>
            </a:r>
          </a:p>
        </p:txBody>
      </p:sp>
      <p:pic>
        <p:nvPicPr>
          <p:cNvPr id="2054" name="Picture 6" descr="DetectorIllustration_lowR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532" y="2783504"/>
            <a:ext cx="2364468" cy="340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316933" y="4487396"/>
            <a:ext cx="2276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SNO+ in </a:t>
            </a:r>
            <a:r>
              <a:rPr lang="en-US"/>
              <a:t>Sudbury, Ontario, Canada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0" y="6436659"/>
            <a:ext cx="12192000" cy="421341"/>
          </a:xfrm>
          <a:prstGeom prst="rect">
            <a:avLst/>
          </a:prstGeom>
          <a:solidFill>
            <a:srgbClr val="193A71"/>
          </a:solidFill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smtClean="0">
                <a:solidFill>
                  <a:schemeClr val="bg1"/>
                </a:solidFill>
              </a:rPr>
              <a:t>Tastes of Nuclear Physics 2020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8" y="6478400"/>
            <a:ext cx="1147482" cy="33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659522" y="6491847"/>
            <a:ext cx="406972" cy="34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9316933" y="5133727"/>
            <a:ext cx="2066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https://falcon.phy.queensu.ca/SNO+/about.html</a:t>
            </a:r>
          </a:p>
        </p:txBody>
      </p:sp>
    </p:spTree>
    <p:extLst>
      <p:ext uri="{BB962C8B-B14F-4D97-AF65-F5344CB8AC3E}">
        <p14:creationId xmlns:p14="http://schemas.microsoft.com/office/powerpoint/2010/main" val="148449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36659"/>
            <a:ext cx="12192000" cy="421341"/>
          </a:xfrm>
          <a:solidFill>
            <a:srgbClr val="193A71"/>
          </a:solidFill>
        </p:spPr>
        <p:txBody>
          <a:bodyPr anchor="ctr"/>
          <a:lstStyle/>
          <a:p>
            <a:r>
              <a:rPr lang="en-US" sz="1800" dirty="0" smtClean="0">
                <a:solidFill>
                  <a:schemeClr val="bg1"/>
                </a:solidFill>
              </a:rPr>
              <a:t>Tastes of Nuclear Physics 2020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8" y="6478400"/>
            <a:ext cx="1147482" cy="33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59522" y="6491847"/>
            <a:ext cx="406972" cy="34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A1E1E07-508D-4B2E-8D6A-8909DE2558AB}"/>
              </a:ext>
            </a:extLst>
          </p:cNvPr>
          <p:cNvGrpSpPr/>
          <p:nvPr/>
        </p:nvGrpSpPr>
        <p:grpSpPr>
          <a:xfrm>
            <a:off x="431352" y="1224132"/>
            <a:ext cx="7027740" cy="4821889"/>
            <a:chOff x="454847" y="392038"/>
            <a:chExt cx="5069233" cy="3510333"/>
          </a:xfrm>
        </p:grpSpPr>
        <p:pic>
          <p:nvPicPr>
            <p:cNvPr id="8" name="Picture 7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2EABC18F-5D0D-4915-B12F-072180C5BB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440"/>
            <a:stretch/>
          </p:blipFill>
          <p:spPr>
            <a:xfrm>
              <a:off x="454847" y="392038"/>
              <a:ext cx="5069233" cy="3090072"/>
            </a:xfrm>
            <a:prstGeom prst="rect">
              <a:avLst/>
            </a:prstGeom>
          </p:spPr>
        </p:pic>
        <p:pic>
          <p:nvPicPr>
            <p:cNvPr id="9" name="Picture 8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EF8A710A-4975-45B1-9392-89FD078D5C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408"/>
            <a:stretch/>
          </p:blipFill>
          <p:spPr>
            <a:xfrm>
              <a:off x="454847" y="3241972"/>
              <a:ext cx="5069233" cy="660399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D937459C-F789-4228-BEAC-54E7A0AF183C}"/>
              </a:ext>
            </a:extLst>
          </p:cNvPr>
          <p:cNvSpPr/>
          <p:nvPr/>
        </p:nvSpPr>
        <p:spPr>
          <a:xfrm>
            <a:off x="2494951" y="5502225"/>
            <a:ext cx="479158" cy="3417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DF9AAF-CAA0-4A52-92BA-C9A7265B692C}"/>
              </a:ext>
            </a:extLst>
          </p:cNvPr>
          <p:cNvSpPr/>
          <p:nvPr/>
        </p:nvSpPr>
        <p:spPr>
          <a:xfrm>
            <a:off x="0" y="130171"/>
            <a:ext cx="73448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62AC"/>
                </a:solidFill>
              </a:rPr>
              <a:t>Comparison of calculated nuclear matrix elements for 0νββ candidates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2AD5AD-7355-403D-B45A-432D849AB1CA}"/>
              </a:ext>
            </a:extLst>
          </p:cNvPr>
          <p:cNvSpPr txBox="1"/>
          <p:nvPr/>
        </p:nvSpPr>
        <p:spPr>
          <a:xfrm>
            <a:off x="645459" y="5953943"/>
            <a:ext cx="88380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5A9E"/>
                </a:solidFill>
              </a:rPr>
              <a:t>J. Engel and J. Menendez, Reports on Progress in Physics </a:t>
            </a:r>
            <a:r>
              <a:rPr lang="en-US" sz="2200" b="1" dirty="0">
                <a:solidFill>
                  <a:srgbClr val="005A9E"/>
                </a:solidFill>
              </a:rPr>
              <a:t>80</a:t>
            </a:r>
            <a:r>
              <a:rPr lang="en-US" sz="2200" dirty="0">
                <a:solidFill>
                  <a:srgbClr val="005A9E"/>
                </a:solidFill>
              </a:rPr>
              <a:t>, 046301 (2017).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3E75D7-8C31-499B-AA2D-0ACF65A2ED40}"/>
              </a:ext>
            </a:extLst>
          </p:cNvPr>
          <p:cNvSpPr txBox="1"/>
          <p:nvPr/>
        </p:nvSpPr>
        <p:spPr>
          <a:xfrm rot="16200000">
            <a:off x="-80699" y="2919895"/>
            <a:ext cx="102410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M</a:t>
            </a:r>
            <a:r>
              <a:rPr lang="en-US" sz="2800" baseline="30000" dirty="0"/>
              <a:t>0</a:t>
            </a:r>
            <a:r>
              <a:rPr lang="el-GR" sz="2800" baseline="30000" dirty="0"/>
              <a:t>ν</a:t>
            </a:r>
            <a:endParaRPr lang="en-US" sz="2800" baseline="30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5E1997-C0C5-4C9A-8E51-186A62469722}"/>
              </a:ext>
            </a:extLst>
          </p:cNvPr>
          <p:cNvSpPr txBox="1"/>
          <p:nvPr/>
        </p:nvSpPr>
        <p:spPr>
          <a:xfrm>
            <a:off x="5769340" y="2271348"/>
            <a:ext cx="325340" cy="26026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816228" y="2369423"/>
                <a:ext cx="4250266" cy="1897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200" baseline="30000" dirty="0" smtClean="0">
                  <a:cs typeface="Times New Roman" panose="02020603050405020304" pitchFamily="18" charset="0"/>
                </a:endParaRPr>
              </a:p>
              <a:p>
                <a:r>
                  <a:rPr lang="en-US" sz="3200" baseline="30000" dirty="0" smtClean="0">
                    <a:cs typeface="Times New Roman" panose="02020603050405020304" pitchFamily="18" charset="0"/>
                  </a:rPr>
                  <a:t>130</a:t>
                </a:r>
                <a:r>
                  <a:rPr lang="en-US" sz="3200" dirty="0" smtClean="0">
                    <a:cs typeface="Times New Roman" panose="02020603050405020304" pitchFamily="18" charset="0"/>
                  </a:rPr>
                  <a:t>Te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→</a:t>
                </a:r>
                <a:r>
                  <a:rPr lang="en-US" sz="3200" dirty="0">
                    <a:cs typeface="Times New Roman" panose="02020603050405020304" pitchFamily="18" charset="0"/>
                  </a:rPr>
                  <a:t> </a:t>
                </a:r>
                <a:r>
                  <a:rPr lang="en-US" sz="3200" baseline="30000" dirty="0" smtClean="0">
                    <a:cs typeface="Times New Roman" panose="02020603050405020304" pitchFamily="18" charset="0"/>
                  </a:rPr>
                  <a:t>130</a:t>
                </a:r>
                <a:r>
                  <a:rPr lang="en-US" sz="3200" dirty="0" smtClean="0">
                    <a:cs typeface="Times New Roman" panose="02020603050405020304" pitchFamily="18" charset="0"/>
                  </a:rPr>
                  <a:t>Xe </a:t>
                </a:r>
                <a:r>
                  <a:rPr lang="en-US" sz="3200" dirty="0">
                    <a:cs typeface="Times New Roman" panose="02020603050405020304" pitchFamily="18" charset="0"/>
                  </a:rPr>
                  <a:t>+ 2</a:t>
                </a:r>
                <a:r>
                  <a:rPr lang="el-GR" sz="3200" dirty="0">
                    <a:cs typeface="Times New Roman" panose="02020603050405020304" pitchFamily="18" charset="0"/>
                  </a:rPr>
                  <a:t>β</a:t>
                </a:r>
                <a:r>
                  <a:rPr lang="el-GR" sz="3200" b="1" baseline="30000" dirty="0">
                    <a:cs typeface="Times New Roman" panose="02020603050405020304" pitchFamily="18" charset="0"/>
                  </a:rPr>
                  <a:t>–</a:t>
                </a:r>
                <a:r>
                  <a:rPr lang="en-US" sz="3200" baseline="30000" dirty="0"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cs typeface="Times New Roman" panose="02020603050405020304" pitchFamily="18" charset="0"/>
                  </a:rPr>
                  <a:t>+ 2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sz="3200" dirty="0"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3200" baseline="30000" dirty="0" smtClean="0">
                    <a:cs typeface="Times New Roman" panose="02020603050405020304" pitchFamily="18" charset="0"/>
                  </a:rPr>
                  <a:t>130</a:t>
                </a:r>
                <a:r>
                  <a:rPr lang="en-US" sz="3200" dirty="0" smtClean="0">
                    <a:cs typeface="Times New Roman" panose="02020603050405020304" pitchFamily="18" charset="0"/>
                  </a:rPr>
                  <a:t>Te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→</a:t>
                </a:r>
                <a:r>
                  <a:rPr lang="en-US" sz="3200" dirty="0">
                    <a:cs typeface="Times New Roman" panose="02020603050405020304" pitchFamily="18" charset="0"/>
                  </a:rPr>
                  <a:t> </a:t>
                </a:r>
                <a:r>
                  <a:rPr lang="en-US" sz="3200" baseline="30000" dirty="0" smtClean="0">
                    <a:cs typeface="Times New Roman" panose="02020603050405020304" pitchFamily="18" charset="0"/>
                  </a:rPr>
                  <a:t>130</a:t>
                </a:r>
                <a:r>
                  <a:rPr lang="en-US" sz="3200" dirty="0" smtClean="0">
                    <a:cs typeface="Times New Roman" panose="02020603050405020304" pitchFamily="18" charset="0"/>
                  </a:rPr>
                  <a:t>Xe </a:t>
                </a:r>
                <a:r>
                  <a:rPr lang="en-US" sz="3200" dirty="0">
                    <a:cs typeface="Times New Roman" panose="02020603050405020304" pitchFamily="18" charset="0"/>
                  </a:rPr>
                  <a:t>+ 2</a:t>
                </a:r>
                <a:r>
                  <a:rPr lang="el-GR" sz="3200" dirty="0">
                    <a:cs typeface="Times New Roman" panose="02020603050405020304" pitchFamily="18" charset="0"/>
                  </a:rPr>
                  <a:t>β</a:t>
                </a:r>
                <a:r>
                  <a:rPr lang="el-GR" sz="3200" b="1" baseline="30000" dirty="0">
                    <a:cs typeface="Times New Roman" panose="02020603050405020304" pitchFamily="18" charset="0"/>
                  </a:rPr>
                  <a:t>–</a:t>
                </a:r>
                <a:r>
                  <a:rPr lang="en-US" sz="3200" baseline="30000" dirty="0">
                    <a:cs typeface="Times New Roman" panose="02020603050405020304" pitchFamily="18" charset="0"/>
                  </a:rPr>
                  <a:t>       </a:t>
                </a:r>
                <a:r>
                  <a:rPr lang="en-US" sz="32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?</a:t>
                </a:r>
                <a:r>
                  <a:rPr lang="en-US" sz="3200" dirty="0">
                    <a:cs typeface="Times New Roman" panose="02020603050405020304" pitchFamily="18" charset="0"/>
                  </a:rPr>
                  <a:t> </a:t>
                </a:r>
              </a:p>
              <a:p>
                <a:endParaRPr lang="en-US" sz="32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6228" y="2369423"/>
                <a:ext cx="4250266" cy="1897955"/>
              </a:xfrm>
              <a:prstGeom prst="rect">
                <a:avLst/>
              </a:prstGeom>
              <a:blipFill>
                <a:blip r:embed="rId5"/>
                <a:stretch>
                  <a:fillRect l="-1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Elbow Connector 17"/>
          <p:cNvCxnSpPr/>
          <p:nvPr/>
        </p:nvCxnSpPr>
        <p:spPr>
          <a:xfrm>
            <a:off x="6094680" y="4704347"/>
            <a:ext cx="2808688" cy="434532"/>
          </a:xfrm>
          <a:prstGeom prst="bentConnector3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938608" y="4597238"/>
            <a:ext cx="281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nuclear physics of the A = 130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nuclei needs to be better known.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0155978" y="5994273"/>
            <a:ext cx="240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from S.W. Yates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2866" y="171166"/>
            <a:ext cx="4210142" cy="191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36659"/>
            <a:ext cx="12192000" cy="421341"/>
          </a:xfrm>
          <a:solidFill>
            <a:srgbClr val="193A71"/>
          </a:solidFill>
        </p:spPr>
        <p:txBody>
          <a:bodyPr anchor="ctr"/>
          <a:lstStyle/>
          <a:p>
            <a:r>
              <a:rPr lang="en-US" sz="1800" dirty="0" smtClean="0">
                <a:solidFill>
                  <a:schemeClr val="bg1"/>
                </a:solidFill>
              </a:rPr>
              <a:t>Tastes of Nuclear Physics 2020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8" y="6478400"/>
            <a:ext cx="1147482" cy="33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59522" y="6491847"/>
            <a:ext cx="406972" cy="34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45459" y="4835210"/>
            <a:ext cx="64899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ratio R</a:t>
            </a:r>
            <a:r>
              <a:rPr lang="en-US" b="1" baseline="-25000" dirty="0" smtClean="0"/>
              <a:t>4/2</a:t>
            </a:r>
            <a:r>
              <a:rPr lang="en-US" b="1" dirty="0" smtClean="0"/>
              <a:t> = E(4</a:t>
            </a:r>
            <a:r>
              <a:rPr lang="en-US" b="1" baseline="30000" dirty="0" smtClean="0"/>
              <a:t>+</a:t>
            </a:r>
            <a:r>
              <a:rPr lang="en-US" b="1" baseline="-25000" dirty="0" smtClean="0"/>
              <a:t>1</a:t>
            </a:r>
            <a:r>
              <a:rPr lang="en-US" b="1" dirty="0" smtClean="0"/>
              <a:t>)/E(2</a:t>
            </a:r>
            <a:r>
              <a:rPr lang="en-US" b="1" baseline="30000" dirty="0" smtClean="0"/>
              <a:t>+</a:t>
            </a:r>
            <a:r>
              <a:rPr lang="en-US" b="1" baseline="-25000" dirty="0" smtClean="0"/>
              <a:t>1</a:t>
            </a:r>
            <a:r>
              <a:rPr lang="en-US" b="1" dirty="0" smtClean="0"/>
              <a:t>) is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“vibrational” for 2 &lt; R</a:t>
            </a:r>
            <a:r>
              <a:rPr lang="en-US" b="1" baseline="-25000" dirty="0" smtClean="0"/>
              <a:t>4/2</a:t>
            </a:r>
            <a:r>
              <a:rPr lang="en-US" b="1" dirty="0" smtClean="0"/>
              <a:t> &lt; 2.2,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“transitional” for R</a:t>
            </a:r>
            <a:r>
              <a:rPr lang="en-US" b="1" baseline="-25000" dirty="0" smtClean="0"/>
              <a:t>4/2</a:t>
            </a:r>
            <a:r>
              <a:rPr lang="en-US" b="1" dirty="0" smtClean="0"/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≈ 2.7,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“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rotational</a:t>
            </a:r>
            <a:r>
              <a:rPr lang="en-US" b="1" dirty="0" smtClean="0"/>
              <a:t>”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en-US" b="1" dirty="0"/>
              <a:t>R</a:t>
            </a:r>
            <a:r>
              <a:rPr lang="en-US" b="1" baseline="-25000" dirty="0"/>
              <a:t>4/2</a:t>
            </a:r>
            <a:r>
              <a:rPr lang="en-US" b="1" dirty="0"/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≈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3.3, and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“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shell configurations</a:t>
            </a:r>
            <a:r>
              <a:rPr lang="en-US" b="1" dirty="0" smtClean="0"/>
              <a:t>”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en-US" b="1" dirty="0"/>
              <a:t>R</a:t>
            </a:r>
            <a:r>
              <a:rPr lang="en-US" b="1" baseline="-25000" dirty="0"/>
              <a:t>4/2</a:t>
            </a:r>
            <a:r>
              <a:rPr lang="en-US" b="1" dirty="0"/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 2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3188355" y="1518145"/>
            <a:ext cx="2117742" cy="8718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Quantum Harmonic Oscilla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5575" y="285165"/>
            <a:ext cx="8074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What is the underlying structure of the stable Tellurium nuclei?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459" y="1328890"/>
            <a:ext cx="6489924" cy="3464579"/>
          </a:xfrm>
          <a:prstGeom prst="rect">
            <a:avLst/>
          </a:prstGeom>
        </p:spPr>
      </p:pic>
      <p:pic>
        <p:nvPicPr>
          <p:cNvPr id="1026" name="Picture 2" descr="https://universe-review.ca/I14-07-liquiddro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905" y="1328890"/>
            <a:ext cx="4436589" cy="228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433086" y="3734263"/>
            <a:ext cx="34299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https://universe-review.ca/F14-nucleus02.htm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74388" y="3203005"/>
            <a:ext cx="2082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118</a:t>
            </a:r>
            <a:r>
              <a:rPr lang="en-US" dirty="0" smtClean="0"/>
              <a:t>Te</a:t>
            </a:r>
            <a:endParaRPr lang="en-US" baseline="30000" dirty="0"/>
          </a:p>
        </p:txBody>
      </p:sp>
      <p:sp>
        <p:nvSpPr>
          <p:cNvPr id="13" name="TextBox 12"/>
          <p:cNvSpPr txBox="1"/>
          <p:nvPr/>
        </p:nvSpPr>
        <p:spPr>
          <a:xfrm>
            <a:off x="5923313" y="3203005"/>
            <a:ext cx="2082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134</a:t>
            </a:r>
            <a:r>
              <a:rPr lang="en-US" dirty="0" smtClean="0"/>
              <a:t>Te</a:t>
            </a:r>
            <a:endParaRPr lang="en-US" baseline="30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5331" y="4355144"/>
            <a:ext cx="4360515" cy="179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5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36659"/>
            <a:ext cx="12192000" cy="421341"/>
          </a:xfrm>
          <a:solidFill>
            <a:srgbClr val="193A71"/>
          </a:solidFill>
        </p:spPr>
        <p:txBody>
          <a:bodyPr anchor="ctr"/>
          <a:lstStyle/>
          <a:p>
            <a:r>
              <a:rPr lang="en-US" sz="1800" dirty="0" smtClean="0">
                <a:solidFill>
                  <a:schemeClr val="bg1"/>
                </a:solidFill>
              </a:rPr>
              <a:t>Tastes of Nuclear Physics 2020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8" y="6478400"/>
            <a:ext cx="1147482" cy="33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59522" y="6491847"/>
            <a:ext cx="406972" cy="34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9"/>
          <a:stretch/>
        </p:blipFill>
        <p:spPr>
          <a:xfrm>
            <a:off x="97540" y="1125394"/>
            <a:ext cx="4876437" cy="45375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57"/>
          <a:stretch/>
        </p:blipFill>
        <p:spPr>
          <a:xfrm>
            <a:off x="5794738" y="2871096"/>
            <a:ext cx="6548485" cy="3907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1826" y="160317"/>
            <a:ext cx="5112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Te</a:t>
            </a:r>
            <a:r>
              <a:rPr lang="en-US" b="1" dirty="0" smtClean="0">
                <a:solidFill>
                  <a:srgbClr val="C00000"/>
                </a:solidFill>
              </a:rPr>
              <a:t>: Vibrational Nuclei or Not Vibrational Nuclei??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t="13528" r="15240" b="22965"/>
          <a:stretch/>
        </p:blipFill>
        <p:spPr>
          <a:xfrm>
            <a:off x="6816496" y="344983"/>
            <a:ext cx="4504967" cy="2552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03"/>
          <a:stretch/>
        </p:blipFill>
        <p:spPr>
          <a:xfrm>
            <a:off x="5794738" y="3317014"/>
            <a:ext cx="6548485" cy="308718"/>
          </a:xfrm>
          <a:prstGeom prst="rect">
            <a:avLst/>
          </a:prstGeom>
        </p:spPr>
      </p:pic>
      <p:pic>
        <p:nvPicPr>
          <p:cNvPr id="20" name="Picture 5" descr="http://wwwnsg.nuclear.lu.se/basics/oscillate/betapic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 bwMode="auto">
          <a:xfrm>
            <a:off x="7587663" y="4399441"/>
            <a:ext cx="1524000" cy="137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9416463" y="4704241"/>
            <a:ext cx="1905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Quadrupole Vibration</a:t>
            </a:r>
          </a:p>
        </p:txBody>
      </p:sp>
    </p:spTree>
    <p:extLst>
      <p:ext uri="{BB962C8B-B14F-4D97-AF65-F5344CB8AC3E}">
        <p14:creationId xmlns:p14="http://schemas.microsoft.com/office/powerpoint/2010/main" val="415593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4752"/>
            <a:ext cx="5834761" cy="274063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636" y="1117748"/>
            <a:ext cx="6179364" cy="2116166"/>
          </a:xfrm>
          <a:prstGeom prst="rect">
            <a:avLst/>
          </a:prstGeom>
        </p:spPr>
      </p:pic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1063336" y="4693906"/>
            <a:ext cx="10039350" cy="1676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 smtClean="0"/>
              <a:t>The reaction is non-selective exciting all levels with spin J </a:t>
            </a:r>
            <a:r>
              <a:rPr lang="en-US" altLang="en-US" sz="2400" dirty="0" smtClean="0">
                <a:sym typeface="Symbol" panose="05050102010706020507" pitchFamily="18" charset="2"/>
              </a:rPr>
              <a:t> 6.</a:t>
            </a:r>
          </a:p>
          <a:p>
            <a:endParaRPr lang="en-US" altLang="en-US" dirty="0">
              <a:sym typeface="Symbol" panose="05050102010706020507" pitchFamily="18" charset="2"/>
            </a:endParaRPr>
          </a:p>
        </p:txBody>
      </p:sp>
      <p:sp>
        <p:nvSpPr>
          <p:cNvPr id="52" name="Rectangle 4"/>
          <p:cNvSpPr>
            <a:spLocks noChangeArrowheads="1"/>
          </p:cNvSpPr>
          <p:nvPr/>
        </p:nvSpPr>
        <p:spPr bwMode="auto">
          <a:xfrm>
            <a:off x="1046018" y="3893018"/>
            <a:ext cx="91440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dirty="0">
                <a:latin typeface="+mn-lt"/>
              </a:rPr>
              <a:t>Neutron probes have no Coulomb barrier to overcome.  You can study levels near threshold.</a:t>
            </a:r>
          </a:p>
        </p:txBody>
      </p:sp>
      <p:sp>
        <p:nvSpPr>
          <p:cNvPr id="53" name="Rectangle 5"/>
          <p:cNvSpPr>
            <a:spLocks noChangeArrowheads="1"/>
          </p:cNvSpPr>
          <p:nvPr/>
        </p:nvSpPr>
        <p:spPr bwMode="auto">
          <a:xfrm>
            <a:off x="1046018" y="5328902"/>
            <a:ext cx="10439400" cy="595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+mn-lt"/>
                <a:sym typeface="Symbol" panose="05050102010706020507" pitchFamily="18" charset="2"/>
              </a:rPr>
              <a:t>Excellent -ray detectors are available to resolve levels separated by &lt; 2 </a:t>
            </a:r>
            <a:r>
              <a:rPr lang="en-US" altLang="en-US" dirty="0" err="1">
                <a:latin typeface="+mn-lt"/>
                <a:sym typeface="Symbol" panose="05050102010706020507" pitchFamily="18" charset="2"/>
              </a:rPr>
              <a:t>keV</a:t>
            </a:r>
            <a:r>
              <a:rPr lang="en-US" altLang="en-US" dirty="0">
                <a:latin typeface="+mn-lt"/>
                <a:sym typeface="Symbol" panose="05050102010706020507" pitchFamily="18" charset="2"/>
              </a:rPr>
              <a:t>.</a:t>
            </a:r>
            <a:endParaRPr lang="en-US" altLang="en-US" dirty="0">
              <a:latin typeface="+mn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046018" y="6027003"/>
            <a:ext cx="1097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Measure Doppler-shifts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deduce</a:t>
            </a:r>
            <a:r>
              <a:rPr lang="en-US" sz="2400" b="1" dirty="0" smtClean="0">
                <a:solidFill>
                  <a:srgbClr val="C00000"/>
                </a:solidFill>
              </a:rPr>
              <a:t> level lifetimes and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reduced transition probabilities → needed for model comparisons</a:t>
            </a:r>
            <a:r>
              <a:rPr lang="en-US" sz="2400" b="1" dirty="0" smtClean="0">
                <a:solidFill>
                  <a:srgbClr val="C00000"/>
                </a:solidFill>
              </a:rPr>
              <a:t>.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56" name="Rectangle 2"/>
          <p:cNvSpPr txBox="1">
            <a:spLocks noChangeArrowheads="1"/>
          </p:cNvSpPr>
          <p:nvPr/>
        </p:nvSpPr>
        <p:spPr>
          <a:xfrm>
            <a:off x="320386" y="231997"/>
            <a:ext cx="10250632" cy="455247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b="1" dirty="0" smtClean="0">
                <a:latin typeface="+mn-lt"/>
              </a:rPr>
              <a:t>Using the (</a:t>
            </a:r>
            <a:r>
              <a:rPr lang="en-US" altLang="en-US" sz="3600" b="1" dirty="0" err="1" smtClean="0">
                <a:latin typeface="+mn-lt"/>
              </a:rPr>
              <a:t>n,n</a:t>
            </a:r>
            <a:r>
              <a:rPr lang="en-US" altLang="en-US" sz="3600" b="1" dirty="0" smtClean="0">
                <a:latin typeface="+mn-lt"/>
                <a:cs typeface="Times New Roman" panose="02020603050405020304" pitchFamily="18" charset="0"/>
              </a:rPr>
              <a:t>´</a:t>
            </a:r>
            <a:r>
              <a:rPr lang="en-US" altLang="en-US" sz="3600" b="1" dirty="0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) reaction to learn more about </a:t>
            </a:r>
            <a:r>
              <a:rPr lang="en-US" altLang="en-US" sz="3600" b="1" baseline="30000" dirty="0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130</a:t>
            </a:r>
            <a:r>
              <a:rPr lang="en-US" altLang="en-US" sz="3600" b="1" dirty="0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Te at UKAL</a:t>
            </a:r>
            <a:endParaRPr lang="en-US" alt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753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17713</TotalTime>
  <Words>1749</Words>
  <Application>Microsoft Office PowerPoint</Application>
  <PresentationFormat>Widescreen</PresentationFormat>
  <Paragraphs>313</Paragraphs>
  <Slides>35</Slides>
  <Notes>6</Notes>
  <HiddenSlides>5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Sally Hicks</dc:creator>
  <cp:lastModifiedBy>Sally Hicks</cp:lastModifiedBy>
  <cp:revision>182</cp:revision>
  <dcterms:created xsi:type="dcterms:W3CDTF">2020-11-14T20:23:57Z</dcterms:created>
  <dcterms:modified xsi:type="dcterms:W3CDTF">2020-12-04T16:58:41Z</dcterms:modified>
</cp:coreProperties>
</file>