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42" r:id="rId2"/>
    <p:sldId id="969" r:id="rId3"/>
    <p:sldId id="970" r:id="rId4"/>
    <p:sldId id="972" r:id="rId5"/>
    <p:sldId id="963" r:id="rId6"/>
    <p:sldId id="390" r:id="rId7"/>
    <p:sldId id="975" r:id="rId8"/>
    <p:sldId id="974" r:id="rId9"/>
    <p:sldId id="977" r:id="rId10"/>
    <p:sldId id="978" r:id="rId11"/>
    <p:sldId id="979" r:id="rId12"/>
    <p:sldId id="980" r:id="rId13"/>
    <p:sldId id="981" r:id="rId14"/>
    <p:sldId id="976" r:id="rId15"/>
    <p:sldId id="988" r:id="rId16"/>
    <p:sldId id="989" r:id="rId17"/>
    <p:sldId id="991" r:id="rId18"/>
    <p:sldId id="982" r:id="rId19"/>
    <p:sldId id="993" r:id="rId20"/>
    <p:sldId id="992" r:id="rId21"/>
    <p:sldId id="95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F30000"/>
    <a:srgbClr val="FFFFCC"/>
    <a:srgbClr val="0000CC"/>
    <a:srgbClr val="0432FF"/>
    <a:srgbClr val="F7FF88"/>
    <a:srgbClr val="FFFAA4"/>
    <a:srgbClr val="FFF80A"/>
    <a:srgbClr val="FC0066"/>
    <a:srgbClr val="C9B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6" autoAdjust="0"/>
    <p:restoredTop sz="95170" autoAdjust="0"/>
  </p:normalViewPr>
  <p:slideViewPr>
    <p:cSldViewPr snapToGrid="0">
      <p:cViewPr>
        <p:scale>
          <a:sx n="100" d="100"/>
          <a:sy n="100" d="100"/>
        </p:scale>
        <p:origin x="-440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364E-A6CD-4749-AD2D-52C57EACD7C4}" type="datetimeFigureOut">
              <a:rPr lang="en-US" smtClean="0"/>
              <a:pPr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10EC7-2B60-6B4A-8C4F-5A485B3D72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0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D4466-5BD1-42B5-92F1-293797F2490F}" type="datetimeFigureOut">
              <a:rPr lang="es-ES" smtClean="0"/>
              <a:pPr/>
              <a:t>3/12/20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11DB-A251-46BB-8612-F74670CE39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011DB-A251-46BB-8612-F74670CE395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45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Detailed investigation of the two 2+ resonances in 8Be was done by </a:t>
            </a:r>
            <a:r>
              <a:rPr lang="en-GB" dirty="0" err="1"/>
              <a:t>Hinterberger</a:t>
            </a:r>
            <a:r>
              <a:rPr lang="en-GB" dirty="0"/>
              <a:t>  who studied the excitation function of elastic alpha-alpha scattering in small energy steps at the </a:t>
            </a:r>
            <a:r>
              <a:rPr lang="en-GB" dirty="0" err="1"/>
              <a:t>bonn</a:t>
            </a:r>
            <a:r>
              <a:rPr lang="en-GB" dirty="0"/>
              <a:t> cyclotron. </a:t>
            </a:r>
          </a:p>
          <a:p>
            <a:r>
              <a:rPr lang="en-GB" dirty="0"/>
              <a:t>The two unbound 2+ states have the dominant  configuration 7li+p and 7Be+n.</a:t>
            </a:r>
          </a:p>
          <a:p>
            <a:r>
              <a:rPr lang="en-GB" dirty="0"/>
              <a:t>From charge symmetry one expects that the unperturbed states have nearly degenerate </a:t>
            </a:r>
            <a:r>
              <a:rPr lang="en-GB" dirty="0" err="1"/>
              <a:t>enegies</a:t>
            </a:r>
            <a:endParaRPr lang="en-GB" dirty="0"/>
          </a:p>
          <a:p>
            <a:r>
              <a:rPr lang="en-GB" dirty="0"/>
              <a:t>The only open channel is alpha, so it is a 2 level, 1 channel problem and the decay will only happen via the T== </a:t>
            </a:r>
            <a:r>
              <a:rPr lang="en-GB" dirty="0" err="1"/>
              <a:t>componente</a:t>
            </a:r>
            <a:r>
              <a:rPr lang="en-GB" dirty="0"/>
              <a:t> of the two states therefore the isospin basis is a better representation of the system.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011DB-A251-46BB-8612-F74670CE3954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41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011DB-A251-46BB-8612-F74670CE395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93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nuclear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resonances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resonances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1969,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Barker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break-up of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daughter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nuclear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nuclear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purely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Coulomb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011DB-A251-46BB-8612-F74670CE395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4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969" y="-52396"/>
            <a:ext cx="7643192" cy="9807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D380D4-28CD-6148-B2E6-E5508490D3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8969" y="6550538"/>
            <a:ext cx="6132470" cy="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latin typeface="Copperplate"/>
                <a:cs typeface="+mn-cs"/>
              </a:defRPr>
            </a:lvl1pPr>
          </a:lstStyle>
          <a:p>
            <a:pPr algn="l">
              <a:defRPr/>
            </a:pPr>
            <a:r>
              <a:rPr lang="es-ES_tradnl" dirty="0"/>
              <a:t>María J. Gª Borge – </a:t>
            </a:r>
            <a:r>
              <a:rPr lang="es-ES_tradnl" dirty="0" err="1"/>
              <a:t>Xth</a:t>
            </a:r>
            <a:r>
              <a:rPr lang="es-ES_tradnl" dirty="0"/>
              <a:t> Tastes of Nuclear </a:t>
            </a:r>
            <a:r>
              <a:rPr lang="es-ES_tradnl" dirty="0" err="1"/>
              <a:t>Physics</a:t>
            </a:r>
            <a:r>
              <a:rPr lang="es-ES_tradnl" dirty="0"/>
              <a:t>, 30 Nov – 4 </a:t>
            </a:r>
            <a:r>
              <a:rPr lang="es-ES_tradnl" dirty="0" err="1"/>
              <a:t>Dec</a:t>
            </a:r>
            <a:r>
              <a:rPr lang="es-ES_tradnl" dirty="0"/>
              <a:t> 2020,</a:t>
            </a:r>
            <a:endParaRPr lang="es-ES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AC933078-2E63-454A-9177-1CD5F56B56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148" y="118885"/>
            <a:ext cx="8402830" cy="742950"/>
            <a:chOff x="329" y="908"/>
            <a:chExt cx="4499" cy="468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97555B62-75F9-A946-A237-C0905E5F8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" y="908"/>
              <a:ext cx="106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ACCA4C1-0F4C-F140-9489-686062E4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1333"/>
              <a:ext cx="3417" cy="4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9" name="Picture 5" descr="F:\KVI-P08\csic-iem2.gif">
            <a:extLst>
              <a:ext uri="{FF2B5EF4-FFF2-40B4-BE49-F238E27FC236}">
                <a16:creationId xmlns:a16="http://schemas.microsoft.com/office/drawing/2014/main" id="{580F352D-5779-4A4F-B11B-D547E39109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 l="31432"/>
          <a:stretch>
            <a:fillRect/>
          </a:stretch>
        </p:blipFill>
        <p:spPr bwMode="auto">
          <a:xfrm>
            <a:off x="82323" y="6214715"/>
            <a:ext cx="815677" cy="61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37158E-18A6-4B40-B6D3-2B9A66A019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9700" y="6381328"/>
            <a:ext cx="87430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9091" y="6503939"/>
            <a:ext cx="484909" cy="354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021C-E1F5-476C-9C96-53DAFAC10250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10" name="Group 6"/>
          <p:cNvGrpSpPr>
            <a:grpSpLocks/>
          </p:cNvGrpSpPr>
          <p:nvPr userDrawn="1"/>
        </p:nvGrpSpPr>
        <p:grpSpPr bwMode="auto">
          <a:xfrm>
            <a:off x="0" y="0"/>
            <a:ext cx="8402830" cy="742950"/>
            <a:chOff x="329" y="908"/>
            <a:chExt cx="4499" cy="468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" y="908"/>
              <a:ext cx="106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411" y="1333"/>
              <a:ext cx="3417" cy="43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533CD94-CC14-BE4E-B94F-45985F0DF2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9700" y="6381328"/>
            <a:ext cx="874300" cy="476672"/>
          </a:xfrm>
          <a:prstGeom prst="rect">
            <a:avLst/>
          </a:prstGeom>
        </p:spPr>
      </p:pic>
      <p:pic>
        <p:nvPicPr>
          <p:cNvPr id="12" name="Picture 5" descr="F:\KVI-P08\csic-iem2.gif">
            <a:extLst>
              <a:ext uri="{FF2B5EF4-FFF2-40B4-BE49-F238E27FC236}">
                <a16:creationId xmlns:a16="http://schemas.microsoft.com/office/drawing/2014/main" id="{E58B1EB2-8431-0A40-B97A-D7840FE2CC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 l="31432"/>
          <a:stretch>
            <a:fillRect/>
          </a:stretch>
        </p:blipFill>
        <p:spPr bwMode="auto">
          <a:xfrm>
            <a:off x="82323" y="6214715"/>
            <a:ext cx="815677" cy="61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1E34C8C8-A782-9A44-8C32-5E2FB28FF6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54882" y="6605507"/>
            <a:ext cx="6728058" cy="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latin typeface="Copperplate"/>
                <a:cs typeface="+mn-cs"/>
              </a:defRPr>
            </a:lvl1pPr>
          </a:lstStyle>
          <a:p>
            <a:pPr algn="l">
              <a:defRPr/>
            </a:pPr>
            <a:r>
              <a:rPr lang="es-ES_tradnl" dirty="0"/>
              <a:t>María José Gª Borge – XXXVII </a:t>
            </a:r>
            <a:r>
              <a:rPr lang="es-ES_tradnl" dirty="0" err="1"/>
              <a:t>Reunion</a:t>
            </a:r>
            <a:r>
              <a:rPr lang="es-ES_tradnl" dirty="0"/>
              <a:t> Bienal de la RSEF, Zaragoza 15-19 de julio de 2019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iff"/><Relationship Id="rId7" Type="http://schemas.openxmlformats.org/officeDocument/2006/relationships/image" Target="../media/image53.tif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8.jpe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6.png"/><Relationship Id="rId7" Type="http://schemas.openxmlformats.org/officeDocument/2006/relationships/image" Target="../media/image8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38.gif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emf"/><Relationship Id="rId3" Type="http://schemas.openxmlformats.org/officeDocument/2006/relationships/image" Target="../media/image15.png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8.e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1.e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6.emf"/><Relationship Id="rId22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6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e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B8A2D-2AFA-5F46-83C6-5E06B5D11A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BEA054A-3BF9-7F44-9CB8-2972428D50FD}"/>
              </a:ext>
            </a:extLst>
          </p:cNvPr>
          <p:cNvSpPr/>
          <p:nvPr/>
        </p:nvSpPr>
        <p:spPr>
          <a:xfrm>
            <a:off x="-96983" y="2394464"/>
            <a:ext cx="9240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Electron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 capture (and </a:t>
            </a:r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β</a:t>
            </a:r>
            <a:r>
              <a:rPr lang="es-ES" sz="4000" b="1" baseline="30000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+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-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decay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) of </a:t>
            </a:r>
            <a:r>
              <a:rPr lang="es-ES" sz="4000" b="1" baseline="30000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8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B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into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the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highly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excited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 </a:t>
            </a:r>
            <a:r>
              <a:rPr lang="es-ES" sz="4000" b="1" dirty="0" err="1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states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 of </a:t>
            </a:r>
            <a:r>
              <a:rPr lang="es-ES" sz="4000" b="1" baseline="30000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8</a:t>
            </a: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Be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68C89B-16EA-7645-8180-47DC9126E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12" y="5144652"/>
            <a:ext cx="5751787" cy="1756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BCE605-992D-864A-9765-4BFB091350F4}"/>
              </a:ext>
            </a:extLst>
          </p:cNvPr>
          <p:cNvSpPr txBox="1"/>
          <p:nvPr/>
        </p:nvSpPr>
        <p:spPr>
          <a:xfrm>
            <a:off x="2234941" y="4067434"/>
            <a:ext cx="4149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90"/>
                </a:solidFill>
              </a:rPr>
              <a:t>María José García </a:t>
            </a:r>
            <a:r>
              <a:rPr lang="en-GB" sz="3200" dirty="0" err="1">
                <a:solidFill>
                  <a:srgbClr val="000090"/>
                </a:solidFill>
              </a:rPr>
              <a:t>Borge</a:t>
            </a:r>
            <a:endParaRPr lang="en-GB" sz="3200" dirty="0">
              <a:solidFill>
                <a:srgbClr val="000090"/>
              </a:solidFill>
            </a:endParaRPr>
          </a:p>
          <a:p>
            <a:pPr algn="ctr"/>
            <a:r>
              <a:rPr lang="en-GB" sz="3200" dirty="0">
                <a:solidFill>
                  <a:srgbClr val="000090"/>
                </a:solidFill>
              </a:rPr>
              <a:t>(on behalf of S. </a:t>
            </a:r>
            <a:r>
              <a:rPr lang="en-GB" sz="3200" dirty="0" err="1">
                <a:solidFill>
                  <a:srgbClr val="000090"/>
                </a:solidFill>
              </a:rPr>
              <a:t>Viñals</a:t>
            </a:r>
            <a:r>
              <a:rPr lang="en-GB" sz="3200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419ACD-6016-0D47-8AE6-7BCDFF354851}"/>
              </a:ext>
            </a:extLst>
          </p:cNvPr>
          <p:cNvSpPr txBox="1"/>
          <p:nvPr/>
        </p:nvSpPr>
        <p:spPr>
          <a:xfrm>
            <a:off x="1845351" y="1378802"/>
            <a:ext cx="5329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Xth</a:t>
            </a:r>
            <a:r>
              <a:rPr lang="es-ES" sz="2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Tastes of Nuclear </a:t>
            </a:r>
            <a:r>
              <a:rPr lang="es-ES" sz="28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Physics</a:t>
            </a:r>
            <a:endParaRPr lang="es-ES" sz="28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s-ES" sz="2800" dirty="0">
                <a:latin typeface="Arial Rounded MT Bold" panose="020F0704030504030204" pitchFamily="34" charset="77"/>
              </a:rPr>
              <a:t>(30 Nov – 4 </a:t>
            </a:r>
            <a:r>
              <a:rPr lang="es-ES" sz="2800" dirty="0" err="1">
                <a:latin typeface="Arial Rounded MT Bold" panose="020F0704030504030204" pitchFamily="34" charset="77"/>
              </a:rPr>
              <a:t>Dec</a:t>
            </a:r>
            <a:r>
              <a:rPr lang="es-ES" sz="2800" dirty="0">
                <a:latin typeface="Arial Rounded MT Bold" panose="020F0704030504030204" pitchFamily="34" charset="77"/>
              </a:rPr>
              <a:t> 2020)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6E3C4F5-F417-E24C-A35F-55A020354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604" y="42521"/>
            <a:ext cx="2540000" cy="1422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A21FF6-32C7-C747-9E07-3F5A83F2E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1"/>
            <a:ext cx="2044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1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5D7FA81-8245-E64A-9513-6A60972D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79" y="99364"/>
            <a:ext cx="7643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90"/>
                </a:solidFill>
              </a:rPr>
              <a:t>Previous Studies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A7DCDC9-F319-4E4D-B350-ADFE91E0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34" y="1092542"/>
            <a:ext cx="7336682" cy="885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Measurement at IGISOL (Finland) in 2008 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1"/>
                </a:solidFill>
              </a:rPr>
              <a:t>1. </a:t>
            </a:r>
            <a:r>
              <a:rPr lang="el-GR" sz="2000" dirty="0">
                <a:solidFill>
                  <a:schemeClr val="accent1"/>
                </a:solidFill>
              </a:rPr>
              <a:t>α</a:t>
            </a:r>
            <a:r>
              <a:rPr lang="en-US" sz="2000" dirty="0">
                <a:solidFill>
                  <a:schemeClr val="accent1"/>
                </a:solidFill>
              </a:rPr>
              <a:t>-emission for </a:t>
            </a:r>
            <a:r>
              <a:rPr lang="en-US" sz="2000" baseline="30000" dirty="0">
                <a:solidFill>
                  <a:schemeClr val="accent1"/>
                </a:solidFill>
              </a:rPr>
              <a:t>8</a:t>
            </a:r>
            <a:r>
              <a:rPr lang="en-US" sz="2000" dirty="0">
                <a:solidFill>
                  <a:schemeClr val="accent1"/>
                </a:solidFill>
              </a:rPr>
              <a:t>B neutrino spectrum </a:t>
            </a:r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75E77F40-508A-244E-8D03-CC4B1C6910E7}"/>
              </a:ext>
            </a:extLst>
          </p:cNvPr>
          <p:cNvSpPr txBox="1"/>
          <p:nvPr/>
        </p:nvSpPr>
        <p:spPr>
          <a:xfrm>
            <a:off x="509279" y="1905629"/>
            <a:ext cx="3817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b-NO" sz="1400" i="1" dirty="0"/>
              <a:t>O. Kirsebom et al., </a:t>
            </a:r>
            <a:r>
              <a:rPr lang="nb-NO" sz="1400" i="1" dirty="0" err="1"/>
              <a:t>Phys</a:t>
            </a:r>
            <a:r>
              <a:rPr lang="nb-NO" sz="1400" i="1" dirty="0"/>
              <a:t>. Rev. C 83 (2011) 065802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B46F857A-D6F2-814E-A2A8-BAECB36D7951}"/>
              </a:ext>
            </a:extLst>
          </p:cNvPr>
          <p:cNvSpPr txBox="1"/>
          <p:nvPr/>
        </p:nvSpPr>
        <p:spPr>
          <a:xfrm>
            <a:off x="5478143" y="2140549"/>
            <a:ext cx="3129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Activity in the chamber: 200 </a:t>
            </a:r>
            <a:r>
              <a:rPr lang="en-US" dirty="0" err="1">
                <a:solidFill>
                  <a:srgbClr val="FF0000"/>
                </a:solidFill>
              </a:rPr>
              <a:t>Bq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3283207-D752-4544-9F41-FF2E4014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55" y="2548998"/>
            <a:ext cx="4777490" cy="3422243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90EC73E4-2471-4644-B2C8-921ABBA14E68}"/>
              </a:ext>
            </a:extLst>
          </p:cNvPr>
          <p:cNvSpPr txBox="1"/>
          <p:nvPr/>
        </p:nvSpPr>
        <p:spPr>
          <a:xfrm>
            <a:off x="4821752" y="5858297"/>
            <a:ext cx="397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dirty="0"/>
              <a:t>5 events at 16.9 MeV state </a:t>
            </a:r>
            <a:r>
              <a:rPr lang="en-US" dirty="0">
                <a:sym typeface="Wingdings"/>
              </a:rPr>
              <a:t> 1</a:t>
            </a:r>
            <a:r>
              <a:rPr lang="en-US" baseline="30000" dirty="0">
                <a:sym typeface="Wingdings"/>
              </a:rPr>
              <a:t>st</a:t>
            </a:r>
            <a:r>
              <a:rPr lang="en-US" dirty="0">
                <a:sym typeface="Wingdings"/>
              </a:rPr>
              <a:t> hint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ym typeface="Wingdings"/>
              </a:rPr>
              <a:t>180 counts in 16.6 MeV peak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00CC"/>
                </a:solidFill>
                <a:sym typeface="Wingdings"/>
              </a:rPr>
              <a:t>5 / 180 = 3 x 10</a:t>
            </a:r>
            <a:r>
              <a:rPr lang="en-US" baseline="30000" dirty="0">
                <a:solidFill>
                  <a:srgbClr val="0000CC"/>
                </a:solidFill>
                <a:sym typeface="Wingdings"/>
              </a:rPr>
              <a:t>-2</a:t>
            </a:r>
            <a:r>
              <a:rPr lang="en-US" dirty="0">
                <a:solidFill>
                  <a:srgbClr val="0000CC"/>
                </a:solidFill>
                <a:sym typeface="Wingdings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AE06D02-37E9-F749-B7BB-2CC85547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1611"/>
            <a:ext cx="4483100" cy="3594100"/>
          </a:xfrm>
          <a:prstGeom prst="rect">
            <a:avLst/>
          </a:prstGeom>
        </p:spPr>
      </p:pic>
      <p:sp>
        <p:nvSpPr>
          <p:cNvPr id="26" name="TextBox 34">
            <a:extLst>
              <a:ext uri="{FF2B5EF4-FFF2-40B4-BE49-F238E27FC236}">
                <a16:creationId xmlns:a16="http://schemas.microsoft.com/office/drawing/2014/main" id="{1D639BAA-66D3-854E-B6FE-BA573165F600}"/>
              </a:ext>
            </a:extLst>
          </p:cNvPr>
          <p:cNvSpPr txBox="1"/>
          <p:nvPr/>
        </p:nvSpPr>
        <p:spPr>
          <a:xfrm>
            <a:off x="509279" y="5688033"/>
            <a:ext cx="357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dirty="0"/>
              <a:t>Spectra at low energies </a:t>
            </a:r>
            <a:r>
              <a:rPr lang="en-US" dirty="0">
                <a:sym typeface="Wingdings"/>
              </a:rPr>
              <a:t> possible hint of  proton branch ?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243ECE-225D-A549-86CE-15D6DDBD4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81" y="800523"/>
            <a:ext cx="4384828" cy="1352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02F2AC3-AE0A-C64F-A61D-760BB411469C}"/>
              </a:ext>
            </a:extLst>
          </p:cNvPr>
          <p:cNvSpPr txBox="1"/>
          <p:nvPr/>
        </p:nvSpPr>
        <p:spPr>
          <a:xfrm>
            <a:off x="938244" y="6317804"/>
            <a:ext cx="354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0090"/>
                </a:solidFill>
              </a:rPr>
              <a:t>Limit</a:t>
            </a:r>
            <a:r>
              <a:rPr lang="es-ES" b="1" dirty="0">
                <a:solidFill>
                  <a:srgbClr val="000090"/>
                </a:solidFill>
              </a:rPr>
              <a:t> of </a:t>
            </a:r>
            <a:r>
              <a:rPr lang="es-ES" b="1" dirty="0" err="1">
                <a:solidFill>
                  <a:srgbClr val="000090"/>
                </a:solidFill>
              </a:rPr>
              <a:t>the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branch</a:t>
            </a:r>
            <a:r>
              <a:rPr lang="es-ES" b="1" dirty="0">
                <a:solidFill>
                  <a:srgbClr val="000090"/>
                </a:solidFill>
              </a:rPr>
              <a:t> 2.6 x 10</a:t>
            </a:r>
            <a:r>
              <a:rPr lang="es-ES" b="1" baseline="30000" dirty="0">
                <a:solidFill>
                  <a:srgbClr val="000090"/>
                </a:solidFill>
              </a:rPr>
              <a:t>-5</a:t>
            </a:r>
            <a:r>
              <a:rPr lang="es-ES" b="1" dirty="0">
                <a:solidFill>
                  <a:srgbClr val="000090"/>
                </a:solidFill>
              </a:rPr>
              <a:t> (2</a:t>
            </a:r>
            <a:r>
              <a:rPr lang="es-ES" b="1" dirty="0">
                <a:solidFill>
                  <a:srgbClr val="000090"/>
                </a:solidFill>
                <a:latin typeface="Symbol" pitchFamily="2" charset="2"/>
              </a:rPr>
              <a:t>s</a:t>
            </a:r>
            <a:r>
              <a:rPr lang="es-ES" b="1" dirty="0">
                <a:solidFill>
                  <a:srgbClr val="000090"/>
                </a:solidFill>
              </a:rPr>
              <a:t>)</a:t>
            </a:r>
            <a:endParaRPr lang="es-ES" b="1" baseline="30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A7B1A9-8FED-844C-AF63-613C50404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s-ES_tradnl" dirty="0"/>
              <a:t>María J. Gª Borge – </a:t>
            </a:r>
            <a:r>
              <a:rPr lang="es-ES_tradnl" dirty="0" err="1"/>
              <a:t>Xth</a:t>
            </a:r>
            <a:r>
              <a:rPr lang="es-ES_tradnl" dirty="0"/>
              <a:t> Tastes of Nuclear </a:t>
            </a:r>
            <a:r>
              <a:rPr lang="es-ES_tradnl" dirty="0" err="1"/>
              <a:t>Physics</a:t>
            </a:r>
            <a:r>
              <a:rPr lang="es-ES_tradnl" dirty="0"/>
              <a:t>, 30 Nov – 4 </a:t>
            </a:r>
            <a:r>
              <a:rPr lang="es-ES_tradnl" dirty="0" err="1"/>
              <a:t>Dec</a:t>
            </a:r>
            <a:r>
              <a:rPr lang="es-ES_tradnl" dirty="0"/>
              <a:t> 2020,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AA4C74-0C7F-9E43-A8F6-163D1356FD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091" y="6503939"/>
            <a:ext cx="484909" cy="354061"/>
          </a:xfrm>
        </p:spPr>
        <p:txBody>
          <a:bodyPr/>
          <a:lstStyle/>
          <a:p>
            <a:fld id="{98B9021C-E1F5-476C-9C96-53DAFAC10250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6" name="Content Placeholder 47">
            <a:extLst>
              <a:ext uri="{FF2B5EF4-FFF2-40B4-BE49-F238E27FC236}">
                <a16:creationId xmlns:a16="http://schemas.microsoft.com/office/drawing/2014/main" id="{256DC4DB-A001-5442-9C15-B3399B479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" y="2013232"/>
            <a:ext cx="8074976" cy="435133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464E4EA-0E00-1F45-ADAE-F62C5DD89F17}"/>
              </a:ext>
            </a:extLst>
          </p:cNvPr>
          <p:cNvSpPr txBox="1"/>
          <p:nvPr/>
        </p:nvSpPr>
        <p:spPr>
          <a:xfrm>
            <a:off x="2672687" y="6442694"/>
            <a:ext cx="42285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Activity in the chamber: 6000 </a:t>
            </a:r>
            <a:r>
              <a:rPr lang="en-US" dirty="0" err="1"/>
              <a:t>Bq</a:t>
            </a:r>
            <a:r>
              <a:rPr lang="en-US" dirty="0"/>
              <a:t>, Factor 30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70E2236F-79B7-2E46-84FE-119D47BCC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95"/>
          <a:stretch/>
        </p:blipFill>
        <p:spPr>
          <a:xfrm>
            <a:off x="-29715" y="-99021"/>
            <a:ext cx="5074748" cy="3128392"/>
          </a:xfrm>
          <a:prstGeom prst="rect">
            <a:avLst/>
          </a:prstGeom>
        </p:spPr>
      </p:pic>
      <p:grpSp>
        <p:nvGrpSpPr>
          <p:cNvPr id="11" name="Group 43">
            <a:extLst>
              <a:ext uri="{FF2B5EF4-FFF2-40B4-BE49-F238E27FC236}">
                <a16:creationId xmlns:a16="http://schemas.microsoft.com/office/drawing/2014/main" id="{2B625377-70B9-A44F-9F4E-368C685742EB}"/>
              </a:ext>
            </a:extLst>
          </p:cNvPr>
          <p:cNvGrpSpPr/>
          <p:nvPr/>
        </p:nvGrpSpPr>
        <p:grpSpPr>
          <a:xfrm>
            <a:off x="5686597" y="515718"/>
            <a:ext cx="2908349" cy="1152127"/>
            <a:chOff x="2627784" y="2132857"/>
            <a:chExt cx="3240460" cy="1152127"/>
          </a:xfrm>
        </p:grpSpPr>
        <p:sp>
          <p:nvSpPr>
            <p:cNvPr id="12" name="Text Placeholder 4">
              <a:extLst>
                <a:ext uri="{FF2B5EF4-FFF2-40B4-BE49-F238E27FC236}">
                  <a16:creationId xmlns:a16="http://schemas.microsoft.com/office/drawing/2014/main" id="{CE21A2C0-45DF-ED48-9AB6-347DD98BEE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27784" y="2132857"/>
              <a:ext cx="3185745" cy="115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kern="1200">
                  <a:solidFill>
                    <a:schemeClr val="tx1"/>
                  </a:solidFill>
                  <a:latin typeface="Arial"/>
                  <a:ea typeface="ＭＳ Ｐゴシック" charset="-128"/>
                  <a:cs typeface="Arial"/>
                </a:defRPr>
              </a:lvl1pPr>
              <a:lvl2pPr marL="360363" indent="-1841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Arial"/>
                  <a:ea typeface="ＭＳ Ｐゴシック" charset="-128"/>
                  <a:cs typeface="Arial"/>
                </a:defRPr>
              </a:lvl2pPr>
              <a:lvl3pPr marL="9144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kern="1200">
                  <a:solidFill>
                    <a:schemeClr val="tx1"/>
                  </a:solidFill>
                  <a:latin typeface="Arial"/>
                  <a:ea typeface="ＭＳ Ｐゴシック" charset="-128"/>
                  <a:cs typeface="Arial"/>
                </a:defRPr>
              </a:lvl3pPr>
              <a:lvl4pPr marL="13716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kern="1200">
                  <a:solidFill>
                    <a:schemeClr val="tx1"/>
                  </a:solidFill>
                  <a:latin typeface="Arial"/>
                  <a:ea typeface="ＭＳ Ｐゴシック" charset="-128"/>
                  <a:cs typeface="Arial"/>
                </a:defRPr>
              </a:lvl4pPr>
              <a:lvl5pPr marL="1828800" indent="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1800" kern="1200">
                  <a:solidFill>
                    <a:schemeClr val="tx1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C00000"/>
                </a:buClr>
                <a:buSzPct val="100000"/>
              </a:pPr>
              <a:endParaRPr lang="de-DE" dirty="0"/>
            </a:p>
          </p:txBody>
        </p: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E026AC07-8118-A247-BEAD-66958CF6835A}"/>
                </a:ext>
              </a:extLst>
            </p:cNvPr>
            <p:cNvGrpSpPr/>
            <p:nvPr/>
          </p:nvGrpSpPr>
          <p:grpSpPr>
            <a:xfrm>
              <a:off x="2627784" y="2492896"/>
              <a:ext cx="3240460" cy="784830"/>
              <a:chOff x="2745336" y="5598178"/>
              <a:chExt cx="3240460" cy="784830"/>
            </a:xfrm>
          </p:grpSpPr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FD750890-7247-9B41-9BE0-ADF23BF76033}"/>
                  </a:ext>
                </a:extLst>
              </p:cNvPr>
              <p:cNvSpPr/>
              <p:nvPr/>
            </p:nvSpPr>
            <p:spPr>
              <a:xfrm>
                <a:off x="2745336" y="5859788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aseline="30000" dirty="0">
                    <a:sym typeface="Wingdings" panose="05000000000000000000" pitchFamily="2" charset="2"/>
                  </a:rPr>
                  <a:t>8</a:t>
                </a:r>
                <a:r>
                  <a:rPr lang="de-DE" sz="2800" dirty="0">
                    <a:sym typeface="Wingdings" panose="05000000000000000000" pitchFamily="2" charset="2"/>
                  </a:rPr>
                  <a:t>B </a:t>
                </a:r>
                <a:endParaRPr lang="en-GB" sz="2800" dirty="0"/>
              </a:p>
            </p:txBody>
          </p:sp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3715E7F1-C286-EE4D-A834-FBE8C8C39FC2}"/>
                  </a:ext>
                </a:extLst>
              </p:cNvPr>
              <p:cNvCxnSpPr/>
              <p:nvPr/>
            </p:nvCxnSpPr>
            <p:spPr>
              <a:xfrm>
                <a:off x="3337856" y="6121398"/>
                <a:ext cx="12563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5C7ABBFF-7929-3A47-98B7-E9B188E49019}"/>
                  </a:ext>
                </a:extLst>
              </p:cNvPr>
              <p:cNvSpPr/>
              <p:nvPr/>
            </p:nvSpPr>
            <p:spPr>
              <a:xfrm>
                <a:off x="4721508" y="5859788"/>
                <a:ext cx="12642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aseline="30000" dirty="0">
                    <a:sym typeface="Wingdings" panose="05000000000000000000" pitchFamily="2" charset="2"/>
                  </a:rPr>
                  <a:t>8</a:t>
                </a:r>
                <a:r>
                  <a:rPr lang="de-DE" sz="2800" dirty="0">
                    <a:sym typeface="Wingdings" panose="05000000000000000000" pitchFamily="2" charset="2"/>
                  </a:rPr>
                  <a:t>BF</a:t>
                </a:r>
                <a:r>
                  <a:rPr lang="de-DE" sz="2800" baseline="-25000" dirty="0">
                    <a:sym typeface="Wingdings" panose="05000000000000000000" pitchFamily="2" charset="2"/>
                  </a:rPr>
                  <a:t>2</a:t>
                </a:r>
                <a:r>
                  <a:rPr lang="de-DE" sz="2800" baseline="30000" dirty="0">
                    <a:sym typeface="Wingdings" panose="05000000000000000000" pitchFamily="2" charset="2"/>
                  </a:rPr>
                  <a:t>+</a:t>
                </a:r>
                <a:r>
                  <a:rPr lang="de-DE" sz="28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(g)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8841C6C6-249F-BF43-80D8-9C33D82B49BB}"/>
                  </a:ext>
                </a:extLst>
              </p:cNvPr>
              <p:cNvSpPr/>
              <p:nvPr/>
            </p:nvSpPr>
            <p:spPr>
              <a:xfrm>
                <a:off x="3519395" y="5598178"/>
                <a:ext cx="958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dirty="0">
                    <a:sym typeface="Wingdings" panose="05000000000000000000" pitchFamily="2" charset="2"/>
                  </a:rPr>
                  <a:t>SF</a:t>
                </a:r>
                <a:r>
                  <a:rPr lang="de-DE" sz="2400" baseline="-25000" dirty="0">
                    <a:sym typeface="Wingdings" panose="05000000000000000000" pitchFamily="2" charset="2"/>
                  </a:rPr>
                  <a:t>6</a:t>
                </a:r>
                <a:r>
                  <a:rPr lang="de-DE" sz="2800" baseline="-25000" dirty="0">
                    <a:sym typeface="Wingdings" panose="05000000000000000000" pitchFamily="2" charset="2"/>
                  </a:rPr>
                  <a:t> </a:t>
                </a:r>
                <a:r>
                  <a:rPr lang="de-DE" dirty="0">
                    <a:sym typeface="Wingdings" panose="05000000000000000000" pitchFamily="2" charset="2"/>
                  </a:rPr>
                  <a:t>(g)</a:t>
                </a:r>
                <a:r>
                  <a:rPr lang="de-DE" sz="2800" dirty="0">
                    <a:sym typeface="Wingdings" panose="05000000000000000000" pitchFamily="2" charset="2"/>
                  </a:rPr>
                  <a:t> </a:t>
                </a:r>
                <a:endParaRPr lang="en-GB" sz="2800" dirty="0"/>
              </a:p>
            </p:txBody>
          </p:sp>
        </p:grpSp>
      </p:grpSp>
      <p:pic>
        <p:nvPicPr>
          <p:cNvPr id="18" name="Picture 12">
            <a:extLst>
              <a:ext uri="{FF2B5EF4-FFF2-40B4-BE49-F238E27FC236}">
                <a16:creationId xmlns:a16="http://schemas.microsoft.com/office/drawing/2014/main" id="{63A3C9D8-2A19-A24F-B7D1-89DA4C509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352" y="197153"/>
            <a:ext cx="1297395" cy="1203454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70AB5C97-B75F-1D4F-91C0-4B6FBDD5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58" y="153730"/>
            <a:ext cx="4055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>
                <a:solidFill>
                  <a:srgbClr val="000090"/>
                </a:solidFill>
              </a:rPr>
              <a:t>8</a:t>
            </a:r>
            <a:r>
              <a:rPr lang="en-US" sz="3600" b="1" dirty="0">
                <a:solidFill>
                  <a:srgbClr val="000090"/>
                </a:solidFill>
              </a:rPr>
              <a:t>B production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1B92D26-9A20-D84A-80D5-9C4911325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0"/>
          <a:stretch>
            <a:fillRect/>
          </a:stretch>
        </p:blipFill>
        <p:spPr bwMode="auto">
          <a:xfrm>
            <a:off x="3204178" y="5404014"/>
            <a:ext cx="4159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">
            <a:extLst>
              <a:ext uri="{FF2B5EF4-FFF2-40B4-BE49-F238E27FC236}">
                <a16:creationId xmlns:a16="http://schemas.microsoft.com/office/drawing/2014/main" id="{1D323279-5961-3145-A106-50A2E1F00224}"/>
              </a:ext>
            </a:extLst>
          </p:cNvPr>
          <p:cNvSpPr/>
          <p:nvPr/>
        </p:nvSpPr>
        <p:spPr>
          <a:xfrm>
            <a:off x="6210577" y="4326236"/>
            <a:ext cx="680224" cy="6579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BF</a:t>
            </a:r>
            <a:r>
              <a:rPr lang="en-US" sz="12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37FEB45-8968-6A42-B65A-9B030C690F90}"/>
              </a:ext>
            </a:extLst>
          </p:cNvPr>
          <p:cNvSpPr/>
          <p:nvPr/>
        </p:nvSpPr>
        <p:spPr>
          <a:xfrm>
            <a:off x="6361916" y="4850783"/>
            <a:ext cx="528885" cy="3670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A8F1352-0335-AC4D-83A7-0270985E392C}"/>
              </a:ext>
            </a:extLst>
          </p:cNvPr>
          <p:cNvSpPr/>
          <p:nvPr/>
        </p:nvSpPr>
        <p:spPr>
          <a:xfrm>
            <a:off x="5045033" y="4324119"/>
            <a:ext cx="641564" cy="5266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9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4 0.0669 L -0.32049 0.1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FC650E7-9BB6-1644-9CD9-0EE751E7FF78}"/>
              </a:ext>
            </a:extLst>
          </p:cNvPr>
          <p:cNvSpPr txBox="1"/>
          <p:nvPr/>
        </p:nvSpPr>
        <p:spPr>
          <a:xfrm>
            <a:off x="7620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20E6DF77-4D51-BE4B-87F1-E0975E582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86" y="1543454"/>
            <a:ext cx="5650439" cy="32591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57A6328F-4145-794E-946F-3C74889F8E5C}"/>
                  </a:ext>
                </a:extLst>
              </p:cNvPr>
              <p:cNvSpPr txBox="1"/>
              <p:nvPr/>
            </p:nvSpPr>
            <p:spPr>
              <a:xfrm>
                <a:off x="5140304" y="6066543"/>
                <a:ext cx="1988226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𝜴</m:t>
                      </m:r>
                      <m:r>
                        <a:rPr lang="es-E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s-E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𝟑𝟖</m:t>
                      </m:r>
                      <m:r>
                        <a:rPr lang="es-E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% </m:t>
                      </m:r>
                      <m:r>
                        <a:rPr lang="es-E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𝟒</m:t>
                      </m:r>
                      <m:r>
                        <a:rPr lang="es-E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𝝅</m:t>
                      </m:r>
                    </m:oMath>
                  </m:oMathPara>
                </a14:m>
                <a:endParaRPr lang="es-ES" sz="2000" b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57A6328F-4145-794E-946F-3C74889F8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04" y="6066543"/>
                <a:ext cx="1988226" cy="307777"/>
              </a:xfrm>
              <a:prstGeom prst="rect">
                <a:avLst/>
              </a:prstGeom>
              <a:blipFill>
                <a:blip r:embed="rId5"/>
                <a:stretch>
                  <a:fillRect t="-7692" b="-3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ítulo 1">
            <a:extLst>
              <a:ext uri="{FF2B5EF4-FFF2-40B4-BE49-F238E27FC236}">
                <a16:creationId xmlns:a16="http://schemas.microsoft.com/office/drawing/2014/main" id="{4238FE7D-9B9E-BB49-9714-646C1A5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0090"/>
                </a:solidFill>
              </a:rPr>
              <a:t>Experimental Setup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16B0EBD-E984-C34A-B71E-6DF7F7C42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56" y="1076463"/>
            <a:ext cx="541496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30">
            <a:extLst>
              <a:ext uri="{FF2B5EF4-FFF2-40B4-BE49-F238E27FC236}">
                <a16:creationId xmlns:a16="http://schemas.microsoft.com/office/drawing/2014/main" id="{C71BC434-A2E7-BE47-9C9A-E2CDF4910516}"/>
              </a:ext>
            </a:extLst>
          </p:cNvPr>
          <p:cNvSpPr/>
          <p:nvPr/>
        </p:nvSpPr>
        <p:spPr>
          <a:xfrm>
            <a:off x="4180650" y="806946"/>
            <a:ext cx="487362" cy="47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8EF4D5E8-320E-9B4A-AFE3-D0A7ED65A75E}"/>
              </a:ext>
            </a:extLst>
          </p:cNvPr>
          <p:cNvSpPr/>
          <p:nvPr/>
        </p:nvSpPr>
        <p:spPr>
          <a:xfrm>
            <a:off x="6375500" y="3212445"/>
            <a:ext cx="295275" cy="3063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DA4C3416-28CA-DA44-B44E-023343A24592}"/>
              </a:ext>
            </a:extLst>
          </p:cNvPr>
          <p:cNvSpPr/>
          <p:nvPr/>
        </p:nvSpPr>
        <p:spPr>
          <a:xfrm>
            <a:off x="6527900" y="3364845"/>
            <a:ext cx="295275" cy="3063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</a:t>
            </a:r>
            <a:endParaRPr lang="en-U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18106B7A-AD9E-AE44-A7DD-8AC145BE4D3A}"/>
              </a:ext>
            </a:extLst>
          </p:cNvPr>
          <p:cNvSpPr/>
          <p:nvPr/>
        </p:nvSpPr>
        <p:spPr>
          <a:xfrm>
            <a:off x="6375500" y="3487082"/>
            <a:ext cx="152400" cy="1539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</a:t>
            </a:r>
            <a:r>
              <a:rPr lang="es-ES" sz="10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0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CFBAD3-677B-894F-8D3D-D22DD4F48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924" y="760055"/>
            <a:ext cx="3581400" cy="2489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977DD9-3E96-764D-8859-5AEAFC0486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06"/>
          <a:stretch/>
        </p:blipFill>
        <p:spPr>
          <a:xfrm>
            <a:off x="0" y="4697551"/>
            <a:ext cx="3559476" cy="2298700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F6CDB6D-94CE-BD40-B5D9-05CBA93C4BC4}"/>
              </a:ext>
            </a:extLst>
          </p:cNvPr>
          <p:cNvSpPr txBox="1"/>
          <p:nvPr/>
        </p:nvSpPr>
        <p:spPr>
          <a:xfrm>
            <a:off x="-21925" y="3114477"/>
            <a:ext cx="4028411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4 Si △E-E </a:t>
            </a:r>
            <a:r>
              <a:rPr lang="en-US" sz="2000" b="1" dirty="0"/>
              <a:t>telescopes</a:t>
            </a:r>
            <a:r>
              <a:rPr lang="en-US" sz="2000" dirty="0"/>
              <a:t> DSSD + PAD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/>
              <a:t>Coin</a:t>
            </a:r>
            <a:r>
              <a:rPr lang="en-US" sz="2000" dirty="0"/>
              <a:t> 60</a:t>
            </a:r>
            <a:r>
              <a:rPr lang="el-GR" sz="2000" dirty="0"/>
              <a:t>μ</a:t>
            </a:r>
            <a:r>
              <a:rPr lang="en-US" sz="2000" dirty="0"/>
              <a:t>m --  60</a:t>
            </a:r>
            <a:r>
              <a:rPr lang="el-GR" sz="2000" dirty="0"/>
              <a:t>μ</a:t>
            </a:r>
            <a:r>
              <a:rPr lang="en-US" sz="2000" dirty="0"/>
              <a:t>m (U6 &amp; U2)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(</a:t>
            </a:r>
            <a:r>
              <a:rPr lang="en-US" sz="2000" dirty="0">
                <a:solidFill>
                  <a:srgbClr val="C00000"/>
                </a:solidFill>
              </a:rPr>
              <a:t>stop </a:t>
            </a:r>
            <a:r>
              <a:rPr lang="el-GR" sz="2000" dirty="0">
                <a:solidFill>
                  <a:srgbClr val="C00000"/>
                </a:solidFill>
              </a:rPr>
              <a:t>α</a:t>
            </a:r>
            <a:r>
              <a:rPr lang="es-ES" sz="2000" dirty="0">
                <a:solidFill>
                  <a:srgbClr val="C00000"/>
                </a:solidFill>
              </a:rPr>
              <a:t>: </a:t>
            </a:r>
            <a:r>
              <a:rPr lang="en-US" sz="2000" dirty="0">
                <a:solidFill>
                  <a:srgbClr val="C00000"/>
                </a:solidFill>
              </a:rPr>
              <a:t>1-10 MeV      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--- </a:t>
            </a:r>
            <a:r>
              <a:rPr lang="en-US" sz="2000" dirty="0"/>
              <a:t>40</a:t>
            </a:r>
            <a:r>
              <a:rPr lang="el-GR" sz="2000" dirty="0"/>
              <a:t>μ</a:t>
            </a:r>
            <a:r>
              <a:rPr lang="en-US" sz="2000" dirty="0"/>
              <a:t>m --  40</a:t>
            </a:r>
            <a:r>
              <a:rPr lang="el-GR" sz="2000" dirty="0"/>
              <a:t>μ</a:t>
            </a:r>
            <a:r>
              <a:rPr lang="en-US" sz="2000" dirty="0"/>
              <a:t>m (U3 &amp; U4) </a:t>
            </a:r>
          </a:p>
          <a:p>
            <a:pPr lvl="3"/>
            <a:r>
              <a:rPr lang="en-US" sz="2000" dirty="0"/>
              <a:t>(</a:t>
            </a:r>
            <a:r>
              <a:rPr lang="en-US" sz="2000" dirty="0">
                <a:solidFill>
                  <a:srgbClr val="C00000"/>
                </a:solidFill>
              </a:rPr>
              <a:t>low </a:t>
            </a:r>
            <a:r>
              <a:rPr lang="el-GR" sz="2000" dirty="0">
                <a:solidFill>
                  <a:srgbClr val="C00000"/>
                </a:solidFill>
                <a:sym typeface="Wingdings"/>
              </a:rPr>
              <a:t>β</a:t>
            </a:r>
            <a:r>
              <a:rPr lang="es-ES" sz="2000" dirty="0">
                <a:solidFill>
                  <a:srgbClr val="C00000"/>
                </a:solidFill>
                <a:sym typeface="Wingdings"/>
              </a:rPr>
              <a:t>-response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81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22726 0.36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8386 0.0932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46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7.40741E-7 L -0.04497 -0.2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0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2.96296E-6 L 0.03316 0.209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782FF-E559-C446-A387-18FEDB48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28" y="11735"/>
            <a:ext cx="5685625" cy="980736"/>
          </a:xfrm>
        </p:spPr>
        <p:txBody>
          <a:bodyPr/>
          <a:lstStyle/>
          <a:p>
            <a:r>
              <a:rPr lang="el-GR" b="1" dirty="0">
                <a:solidFill>
                  <a:srgbClr val="000090"/>
                </a:solidFill>
              </a:rPr>
              <a:t>α</a:t>
            </a:r>
            <a:r>
              <a:rPr lang="en-US" b="1" dirty="0">
                <a:solidFill>
                  <a:srgbClr val="000090"/>
                </a:solidFill>
              </a:rPr>
              <a:t>-</a:t>
            </a:r>
            <a:r>
              <a:rPr lang="el-GR" b="1" dirty="0">
                <a:solidFill>
                  <a:srgbClr val="000090"/>
                </a:solidFill>
              </a:rPr>
              <a:t>α</a:t>
            </a:r>
            <a:r>
              <a:rPr lang="es-ES" b="1" dirty="0">
                <a:solidFill>
                  <a:srgbClr val="000090"/>
                </a:solidFill>
              </a:rPr>
              <a:t> tracking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6A331B-7FD6-0D4E-99F8-EE07C489C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s-ES_tradnl"/>
              <a:t>María J. Gª Borge – Xth Tastes of Nuclear Physics, 30 Nov – 4 Dec 2020,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9EB896-23C1-E541-BD68-991B94D816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091" y="6503939"/>
            <a:ext cx="484909" cy="354061"/>
          </a:xfrm>
        </p:spPr>
        <p:txBody>
          <a:bodyPr/>
          <a:lstStyle/>
          <a:p>
            <a:fld id="{98B9021C-E1F5-476C-9C96-53DAFAC10250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3076FB0-72D1-F742-BBC9-A3F0A5332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33" y="74797"/>
            <a:ext cx="2172312" cy="1202909"/>
          </a:xfrm>
          <a:prstGeom prst="rect">
            <a:avLst/>
          </a:prstGeom>
        </p:spPr>
      </p:pic>
      <p:sp>
        <p:nvSpPr>
          <p:cNvPr id="39" name="Date Placeholder 4">
            <a:extLst>
              <a:ext uri="{FF2B5EF4-FFF2-40B4-BE49-F238E27FC236}">
                <a16:creationId xmlns:a16="http://schemas.microsoft.com/office/drawing/2014/main" id="{85730A75-681B-B945-9894-14D6AD93A7EE}"/>
              </a:ext>
            </a:extLst>
          </p:cNvPr>
          <p:cNvSpPr txBox="1">
            <a:spLocks/>
          </p:cNvSpPr>
          <p:nvPr/>
        </p:nvSpPr>
        <p:spPr>
          <a:xfrm>
            <a:off x="3809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/>
              <a:t>11/12/2020</a:t>
            </a:r>
            <a:endParaRPr lang="en-US" dirty="0"/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F178C2CF-A39F-6640-8D98-60E022166158}"/>
              </a:ext>
            </a:extLst>
          </p:cNvPr>
          <p:cNvSpPr txBox="1"/>
          <p:nvPr/>
        </p:nvSpPr>
        <p:spPr>
          <a:xfrm>
            <a:off x="1283111" y="1157975"/>
            <a:ext cx="145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Kinematic</a:t>
            </a:r>
          </a:p>
        </p:txBody>
      </p:sp>
      <p:sp>
        <p:nvSpPr>
          <p:cNvPr id="42" name="TextBox 34">
            <a:extLst>
              <a:ext uri="{FF2B5EF4-FFF2-40B4-BE49-F238E27FC236}">
                <a16:creationId xmlns:a16="http://schemas.microsoft.com/office/drawing/2014/main" id="{6C1C56B5-9CCF-744A-A89E-B2EE09177074}"/>
              </a:ext>
            </a:extLst>
          </p:cNvPr>
          <p:cNvSpPr txBox="1"/>
          <p:nvPr/>
        </p:nvSpPr>
        <p:spPr>
          <a:xfrm>
            <a:off x="677473" y="1738276"/>
            <a:ext cx="349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- </a:t>
            </a:r>
            <a:r>
              <a:rPr lang="el-GR" dirty="0"/>
              <a:t>α</a:t>
            </a:r>
            <a:r>
              <a:rPr lang="en-US" dirty="0"/>
              <a:t> detection must be at 180(5)º </a:t>
            </a:r>
          </a:p>
        </p:txBody>
      </p:sp>
      <p:sp>
        <p:nvSpPr>
          <p:cNvPr id="43" name="Down Arrow 7">
            <a:extLst>
              <a:ext uri="{FF2B5EF4-FFF2-40B4-BE49-F238E27FC236}">
                <a16:creationId xmlns:a16="http://schemas.microsoft.com/office/drawing/2014/main" id="{075436D7-3099-304A-B493-858B38EDBC49}"/>
              </a:ext>
            </a:extLst>
          </p:cNvPr>
          <p:cNvSpPr/>
          <p:nvPr/>
        </p:nvSpPr>
        <p:spPr>
          <a:xfrm>
            <a:off x="2365450" y="2093362"/>
            <a:ext cx="221225" cy="516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438BB8B4-784C-924D-8CF8-64144CEED614}"/>
              </a:ext>
            </a:extLst>
          </p:cNvPr>
          <p:cNvSpPr txBox="1"/>
          <p:nvPr/>
        </p:nvSpPr>
        <p:spPr>
          <a:xfrm rot="16200000">
            <a:off x="2644876" y="21630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EXP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35E47B8E-5ADE-4D41-A57B-8E0E789A5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" y="959663"/>
            <a:ext cx="703697" cy="889820"/>
          </a:xfrm>
          <a:prstGeom prst="rect">
            <a:avLst/>
          </a:prstGeom>
        </p:spPr>
      </p:pic>
      <p:pic>
        <p:nvPicPr>
          <p:cNvPr id="50" name="Picture 33">
            <a:extLst>
              <a:ext uri="{FF2B5EF4-FFF2-40B4-BE49-F238E27FC236}">
                <a16:creationId xmlns:a16="http://schemas.microsoft.com/office/drawing/2014/main" id="{D6996F1F-44EF-2047-8730-7AAE2D8DE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" y="2975748"/>
            <a:ext cx="4714173" cy="3318387"/>
          </a:xfrm>
          <a:prstGeom prst="rect">
            <a:avLst/>
          </a:prstGeom>
        </p:spPr>
      </p:pic>
      <p:sp>
        <p:nvSpPr>
          <p:cNvPr id="51" name="Date Placeholder 4">
            <a:extLst>
              <a:ext uri="{FF2B5EF4-FFF2-40B4-BE49-F238E27FC236}">
                <a16:creationId xmlns:a16="http://schemas.microsoft.com/office/drawing/2014/main" id="{D8C66D2C-2EF8-2245-B994-06763D7D3189}"/>
              </a:ext>
            </a:extLst>
          </p:cNvPr>
          <p:cNvSpPr txBox="1">
            <a:spLocks/>
          </p:cNvSpPr>
          <p:nvPr/>
        </p:nvSpPr>
        <p:spPr>
          <a:xfrm>
            <a:off x="838200" y="6517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/>
              <a:t>11/12/2020</a:t>
            </a:r>
            <a:endParaRPr lang="en-US" dirty="0"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7E9FA6A6-7744-5C42-A231-55A5758E18CA}"/>
              </a:ext>
            </a:extLst>
          </p:cNvPr>
          <p:cNvGrpSpPr/>
          <p:nvPr/>
        </p:nvGrpSpPr>
        <p:grpSpPr>
          <a:xfrm>
            <a:off x="2607939" y="3634674"/>
            <a:ext cx="2360516" cy="2260600"/>
            <a:chOff x="6496360" y="3045853"/>
            <a:chExt cx="2360516" cy="2260600"/>
          </a:xfrm>
        </p:grpSpPr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id="{AFF574BA-5C85-DA42-80EE-F18569A0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360" y="3045853"/>
              <a:ext cx="2360516" cy="2260600"/>
            </a:xfrm>
            <a:prstGeom prst="rect">
              <a:avLst/>
            </a:prstGeom>
          </p:spPr>
        </p:pic>
        <p:pic>
          <p:nvPicPr>
            <p:cNvPr id="56" name="Picture 11">
              <a:extLst>
                <a:ext uri="{FF2B5EF4-FFF2-40B4-BE49-F238E27FC236}">
                  <a16:creationId xmlns:a16="http://schemas.microsoft.com/office/drawing/2014/main" id="{7F23AC33-2541-1444-9CC7-0E5A99590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389" y="4602562"/>
              <a:ext cx="705709" cy="632542"/>
            </a:xfrm>
            <a:prstGeom prst="rect">
              <a:avLst/>
            </a:prstGeom>
          </p:spPr>
        </p:pic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95956E7D-8AD6-A745-AB40-2BC9D2525D45}"/>
              </a:ext>
            </a:extLst>
          </p:cNvPr>
          <p:cNvGrpSpPr/>
          <p:nvPr/>
        </p:nvGrpSpPr>
        <p:grpSpPr>
          <a:xfrm>
            <a:off x="5427" y="3521574"/>
            <a:ext cx="2473223" cy="2259073"/>
            <a:chOff x="4772212" y="1170843"/>
            <a:chExt cx="2473223" cy="2259073"/>
          </a:xfrm>
        </p:grpSpPr>
        <p:pic>
          <p:nvPicPr>
            <p:cNvPr id="54" name="Picture 8">
              <a:extLst>
                <a:ext uri="{FF2B5EF4-FFF2-40B4-BE49-F238E27FC236}">
                  <a16:creationId xmlns:a16="http://schemas.microsoft.com/office/drawing/2014/main" id="{6FB39B2F-A1A7-5343-BF6E-2F4E9C76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212" y="1170843"/>
              <a:ext cx="2473223" cy="2259073"/>
            </a:xfrm>
            <a:prstGeom prst="rect">
              <a:avLst/>
            </a:prstGeom>
          </p:spPr>
        </p:pic>
        <p:pic>
          <p:nvPicPr>
            <p:cNvPr id="57" name="Picture 12">
              <a:extLst>
                <a:ext uri="{FF2B5EF4-FFF2-40B4-BE49-F238E27FC236}">
                  <a16:creationId xmlns:a16="http://schemas.microsoft.com/office/drawing/2014/main" id="{28977E5F-9BD7-B74B-BB33-A743F8996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823" y="2636078"/>
              <a:ext cx="695879" cy="552933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2F23E86B-C375-B543-BF5B-E85097FC39F1}"/>
              </a:ext>
            </a:extLst>
          </p:cNvPr>
          <p:cNvGrpSpPr/>
          <p:nvPr/>
        </p:nvGrpSpPr>
        <p:grpSpPr>
          <a:xfrm>
            <a:off x="34142" y="2694267"/>
            <a:ext cx="4790330" cy="4024428"/>
            <a:chOff x="4573874" y="3032804"/>
            <a:chExt cx="4570126" cy="3685881"/>
          </a:xfrm>
        </p:grpSpPr>
        <p:pic>
          <p:nvPicPr>
            <p:cNvPr id="52" name="Picture 1">
              <a:extLst>
                <a:ext uri="{FF2B5EF4-FFF2-40B4-BE49-F238E27FC236}">
                  <a16:creationId xmlns:a16="http://schemas.microsoft.com/office/drawing/2014/main" id="{21490B46-6518-9F43-B3E1-766E261E2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74" y="3235105"/>
              <a:ext cx="4570126" cy="3483580"/>
            </a:xfrm>
            <a:prstGeom prst="rect">
              <a:avLst/>
            </a:prstGeom>
          </p:spPr>
        </p:pic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id="{66B87636-322E-BC4E-A0C3-A1A9FFFDE875}"/>
                </a:ext>
              </a:extLst>
            </p:cNvPr>
            <p:cNvSpPr txBox="1"/>
            <p:nvPr/>
          </p:nvSpPr>
          <p:spPr>
            <a:xfrm>
              <a:off x="5263910" y="3032804"/>
              <a:ext cx="3622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Reconstruction</a:t>
              </a:r>
              <a:r>
                <a:rPr lang="es-ES" dirty="0"/>
                <a:t> of </a:t>
              </a:r>
              <a:r>
                <a:rPr lang="es-ES" dirty="0" err="1"/>
                <a:t>the</a:t>
              </a:r>
              <a:r>
                <a:rPr lang="es-ES" dirty="0"/>
                <a:t> </a:t>
              </a:r>
              <a:r>
                <a:rPr lang="es-ES" dirty="0" err="1"/>
                <a:t>emission</a:t>
              </a:r>
              <a:r>
                <a:rPr lang="es-ES" dirty="0"/>
                <a:t> </a:t>
              </a:r>
              <a:r>
                <a:rPr lang="es-ES" dirty="0" err="1"/>
                <a:t>point</a:t>
              </a:r>
              <a:endParaRPr lang="en-US" dirty="0"/>
            </a:p>
          </p:txBody>
        </p:sp>
      </p:grpSp>
      <p:sp>
        <p:nvSpPr>
          <p:cNvPr id="63" name="TextBox 41">
            <a:extLst>
              <a:ext uri="{FF2B5EF4-FFF2-40B4-BE49-F238E27FC236}">
                <a16:creationId xmlns:a16="http://schemas.microsoft.com/office/drawing/2014/main" id="{FD517F68-B0C6-F144-9BFA-D8837A3753C8}"/>
              </a:ext>
            </a:extLst>
          </p:cNvPr>
          <p:cNvSpPr txBox="1"/>
          <p:nvPr/>
        </p:nvSpPr>
        <p:spPr>
          <a:xfrm>
            <a:off x="2957705" y="4094537"/>
            <a:ext cx="193283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Beam Spot</a:t>
            </a:r>
          </a:p>
          <a:p>
            <a:pPr algn="ctr"/>
            <a:r>
              <a:rPr lang="en-US" sz="2000" dirty="0"/>
              <a:t>△x = 4.02(6) mm </a:t>
            </a:r>
          </a:p>
          <a:p>
            <a:pPr algn="ctr"/>
            <a:r>
              <a:rPr lang="en-US" sz="2000" dirty="0"/>
              <a:t>△y = 3.70(6) mm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EA62BAD-E14F-E542-8E21-1CDB8B6FFA7C}"/>
              </a:ext>
            </a:extLst>
          </p:cNvPr>
          <p:cNvSpPr txBox="1"/>
          <p:nvPr/>
        </p:nvSpPr>
        <p:spPr>
          <a:xfrm>
            <a:off x="6537612" y="1142778"/>
            <a:ext cx="26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Recoil</a:t>
            </a:r>
            <a:r>
              <a:rPr lang="es-ES" dirty="0"/>
              <a:t> E =20.000- 100 eV</a:t>
            </a:r>
          </a:p>
        </p:txBody>
      </p:sp>
      <p:pic>
        <p:nvPicPr>
          <p:cNvPr id="65" name="Picture 23">
            <a:extLst>
              <a:ext uri="{FF2B5EF4-FFF2-40B4-BE49-F238E27FC236}">
                <a16:creationId xmlns:a16="http://schemas.microsoft.com/office/drawing/2014/main" id="{27CECD2B-CA20-864D-AD67-8DE4757CB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5" y="1208849"/>
            <a:ext cx="706110" cy="864419"/>
          </a:xfrm>
          <a:prstGeom prst="rect">
            <a:avLst/>
          </a:prstGeom>
        </p:spPr>
      </p:pic>
      <p:sp>
        <p:nvSpPr>
          <p:cNvPr id="66" name="TextBox 35">
            <a:extLst>
              <a:ext uri="{FF2B5EF4-FFF2-40B4-BE49-F238E27FC236}">
                <a16:creationId xmlns:a16="http://schemas.microsoft.com/office/drawing/2014/main" id="{DC1EC914-1B10-D046-8DBB-2120503A6263}"/>
              </a:ext>
            </a:extLst>
          </p:cNvPr>
          <p:cNvSpPr txBox="1"/>
          <p:nvPr/>
        </p:nvSpPr>
        <p:spPr>
          <a:xfrm>
            <a:off x="5931222" y="1410226"/>
            <a:ext cx="136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Energetic</a:t>
            </a:r>
          </a:p>
        </p:txBody>
      </p:sp>
      <p:pic>
        <p:nvPicPr>
          <p:cNvPr id="68" name="Picture 13">
            <a:extLst>
              <a:ext uri="{FF2B5EF4-FFF2-40B4-BE49-F238E27FC236}">
                <a16:creationId xmlns:a16="http://schemas.microsoft.com/office/drawing/2014/main" id="{84732052-5BE0-FA41-BD9A-7C904F61F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01" y="2543867"/>
            <a:ext cx="4100149" cy="3318387"/>
          </a:xfrm>
          <a:prstGeom prst="rect">
            <a:avLst/>
          </a:prstGeom>
        </p:spPr>
      </p:pic>
      <p:grpSp>
        <p:nvGrpSpPr>
          <p:cNvPr id="70" name="Grupo 69">
            <a:extLst>
              <a:ext uri="{FF2B5EF4-FFF2-40B4-BE49-F238E27FC236}">
                <a16:creationId xmlns:a16="http://schemas.microsoft.com/office/drawing/2014/main" id="{24AD6B14-F730-1B46-BBD8-E30C5CC9A569}"/>
              </a:ext>
            </a:extLst>
          </p:cNvPr>
          <p:cNvGrpSpPr/>
          <p:nvPr/>
        </p:nvGrpSpPr>
        <p:grpSpPr>
          <a:xfrm>
            <a:off x="4692423" y="2174535"/>
            <a:ext cx="4324707" cy="3462921"/>
            <a:chOff x="4692423" y="2174535"/>
            <a:chExt cx="4324707" cy="3462921"/>
          </a:xfrm>
        </p:grpSpPr>
        <p:sp>
          <p:nvSpPr>
            <p:cNvPr id="67" name="TextBox 36">
              <a:extLst>
                <a:ext uri="{FF2B5EF4-FFF2-40B4-BE49-F238E27FC236}">
                  <a16:creationId xmlns:a16="http://schemas.microsoft.com/office/drawing/2014/main" id="{A399F90D-4E8A-1B46-A882-4878216EF1A3}"/>
                </a:ext>
              </a:extLst>
            </p:cNvPr>
            <p:cNvSpPr txBox="1"/>
            <p:nvPr/>
          </p:nvSpPr>
          <p:spPr>
            <a:xfrm>
              <a:off x="5415435" y="2174535"/>
              <a:ext cx="2730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E</a:t>
              </a:r>
              <a:r>
                <a:rPr lang="el-GR" baseline="-25000" dirty="0"/>
                <a:t>α</a:t>
              </a:r>
              <a:r>
                <a:rPr lang="es-ES" baseline="-25000" dirty="0"/>
                <a:t>1</a:t>
              </a:r>
              <a:r>
                <a:rPr lang="en-US" dirty="0"/>
                <a:t> and E</a:t>
              </a:r>
              <a:r>
                <a:rPr lang="el-GR" baseline="-25000" dirty="0"/>
                <a:t>α</a:t>
              </a:r>
              <a:r>
                <a:rPr lang="es-ES" baseline="-25000" dirty="0"/>
                <a:t>2 </a:t>
              </a:r>
              <a:r>
                <a:rPr lang="es-ES" dirty="0" err="1"/>
                <a:t>should</a:t>
              </a:r>
              <a:r>
                <a:rPr lang="es-ES" dirty="0"/>
                <a:t> be </a:t>
              </a:r>
              <a:r>
                <a:rPr lang="es-ES" dirty="0" err="1"/>
                <a:t>equal</a:t>
              </a:r>
              <a:endParaRPr lang="en-US" dirty="0"/>
            </a:p>
          </p:txBody>
        </p:sp>
        <p:pic>
          <p:nvPicPr>
            <p:cNvPr id="69" name="Picture 14">
              <a:extLst>
                <a:ext uri="{FF2B5EF4-FFF2-40B4-BE49-F238E27FC236}">
                  <a16:creationId xmlns:a16="http://schemas.microsoft.com/office/drawing/2014/main" id="{F1E37C19-1B29-0747-89A7-8AB19DA21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423" y="2609556"/>
              <a:ext cx="4324707" cy="302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6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EEF64A-79DC-9945-989E-C7153C4FFC64}"/>
              </a:ext>
            </a:extLst>
          </p:cNvPr>
          <p:cNvSpPr txBox="1">
            <a:spLocks/>
          </p:cNvSpPr>
          <p:nvPr/>
        </p:nvSpPr>
        <p:spPr>
          <a:xfrm>
            <a:off x="1500808" y="-2551328"/>
            <a:ext cx="7643192" cy="980736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Beta </a:t>
            </a:r>
            <a:r>
              <a:rPr lang="es-ES" dirty="0" err="1"/>
              <a:t>decay</a:t>
            </a:r>
            <a:r>
              <a:rPr lang="es-ES" dirty="0"/>
              <a:t> </a:t>
            </a:r>
            <a:r>
              <a:rPr lang="es-ES" dirty="0" err="1"/>
              <a:t>summary</a:t>
            </a:r>
            <a:endParaRPr lang="es-ES" dirty="0"/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79F86F9C-EA76-1142-B007-9A40B828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7" y="1089843"/>
            <a:ext cx="4524690" cy="2846053"/>
          </a:xfrm>
          <a:prstGeom prst="rect">
            <a:avLst/>
          </a:prstGeom>
        </p:spPr>
      </p:pic>
      <p:grpSp>
        <p:nvGrpSpPr>
          <p:cNvPr id="6" name="Group 35">
            <a:extLst>
              <a:ext uri="{FF2B5EF4-FFF2-40B4-BE49-F238E27FC236}">
                <a16:creationId xmlns:a16="http://schemas.microsoft.com/office/drawing/2014/main" id="{F381A4E5-FBE7-E546-A974-01CAA72381F7}"/>
              </a:ext>
            </a:extLst>
          </p:cNvPr>
          <p:cNvGrpSpPr/>
          <p:nvPr/>
        </p:nvGrpSpPr>
        <p:grpSpPr>
          <a:xfrm>
            <a:off x="3288626" y="2789399"/>
            <a:ext cx="5649310" cy="3641834"/>
            <a:chOff x="4271963" y="4064731"/>
            <a:chExt cx="3676650" cy="2440844"/>
          </a:xfrm>
        </p:grpSpPr>
        <p:pic>
          <p:nvPicPr>
            <p:cNvPr id="7" name="Picture 36">
              <a:extLst>
                <a:ext uri="{FF2B5EF4-FFF2-40B4-BE49-F238E27FC236}">
                  <a16:creationId xmlns:a16="http://schemas.microsoft.com/office/drawing/2014/main" id="{193E3F84-B8C2-5147-8351-8A2BDAB3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7"/>
            <a:stretch>
              <a:fillRect/>
            </a:stretch>
          </p:blipFill>
          <p:spPr bwMode="auto">
            <a:xfrm>
              <a:off x="4271963" y="4233863"/>
              <a:ext cx="3676650" cy="227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37">
                  <a:extLst>
                    <a:ext uri="{FF2B5EF4-FFF2-40B4-BE49-F238E27FC236}">
                      <a16:creationId xmlns:a16="http://schemas.microsoft.com/office/drawing/2014/main" id="{9B62F41E-E407-8140-8A9D-B708A1F6993D}"/>
                    </a:ext>
                  </a:extLst>
                </p:cNvPr>
                <p:cNvSpPr txBox="1"/>
                <p:nvPr/>
              </p:nvSpPr>
              <p:spPr>
                <a:xfrm>
                  <a:off x="4770438" y="4064731"/>
                  <a:ext cx="2644775" cy="3904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800" b="0" i="1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438" y="4064731"/>
                  <a:ext cx="2644775" cy="39049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4688" b="-146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890286E-EB16-294A-8494-3560CF231EF0}"/>
                  </a:ext>
                </a:extLst>
              </p:cNvPr>
              <p:cNvSpPr txBox="1"/>
              <p:nvPr/>
            </p:nvSpPr>
            <p:spPr>
              <a:xfrm>
                <a:off x="5322404" y="1230747"/>
                <a:ext cx="2849607" cy="589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s-ES" sz="2400" dirty="0"/>
                  <a:t>f(Q-E)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890286E-EB16-294A-8494-3560CF231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04" y="1230747"/>
                <a:ext cx="2849607" cy="589072"/>
              </a:xfrm>
              <a:prstGeom prst="rect">
                <a:avLst/>
              </a:prstGeom>
              <a:blipFill>
                <a:blip r:embed="rId9"/>
                <a:stretch>
                  <a:fillRect l="-2222" b="-170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27E55B5-2254-D141-A590-9174A701D6A2}"/>
                  </a:ext>
                </a:extLst>
              </p:cNvPr>
              <p:cNvSpPr txBox="1"/>
              <p:nvPr/>
            </p:nvSpPr>
            <p:spPr>
              <a:xfrm>
                <a:off x="4314279" y="2010073"/>
                <a:ext cx="4829721" cy="589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s-ES" sz="2400" dirty="0"/>
                  <a:t>f(Q-E)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𝑑𝐸</m:t>
                    </m:r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27E55B5-2254-D141-A590-9174A701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79" y="2010073"/>
                <a:ext cx="4829721" cy="589072"/>
              </a:xfrm>
              <a:prstGeom prst="rect">
                <a:avLst/>
              </a:prstGeom>
              <a:blipFill>
                <a:blip r:embed="rId10"/>
                <a:stretch>
                  <a:fillRect l="-1312"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1BB95F63-FBF9-3446-AACD-67C7581531AB}"/>
              </a:ext>
            </a:extLst>
          </p:cNvPr>
          <p:cNvSpPr txBox="1"/>
          <p:nvPr/>
        </p:nvSpPr>
        <p:spPr>
          <a:xfrm>
            <a:off x="5322404" y="888116"/>
            <a:ext cx="284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Narrow </a:t>
            </a:r>
            <a:r>
              <a:rPr lang="es-ES" dirty="0" err="1">
                <a:solidFill>
                  <a:srgbClr val="FF0000"/>
                </a:solidFill>
              </a:rPr>
              <a:t>levels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76BEC7-DEC8-394F-88EA-D0852C3B649C}"/>
              </a:ext>
            </a:extLst>
          </p:cNvPr>
          <p:cNvSpPr txBox="1"/>
          <p:nvPr/>
        </p:nvSpPr>
        <p:spPr>
          <a:xfrm>
            <a:off x="4540526" y="1776711"/>
            <a:ext cx="284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Broad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levels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FA0445-5C4F-5148-A42A-A99A2783329E}"/>
              </a:ext>
            </a:extLst>
          </p:cNvPr>
          <p:cNvSpPr txBox="1"/>
          <p:nvPr/>
        </p:nvSpPr>
        <p:spPr>
          <a:xfrm>
            <a:off x="306627" y="4121085"/>
            <a:ext cx="298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FF0000"/>
                </a:solidFill>
              </a:rPr>
              <a:t>How</a:t>
            </a:r>
            <a:r>
              <a:rPr lang="es-ES" sz="2400" dirty="0">
                <a:solidFill>
                  <a:srgbClr val="FF0000"/>
                </a:solidFill>
              </a:rPr>
              <a:t> do </a:t>
            </a:r>
            <a:r>
              <a:rPr lang="es-ES" sz="2400" dirty="0" err="1">
                <a:solidFill>
                  <a:srgbClr val="FF0000"/>
                </a:solidFill>
              </a:rPr>
              <a:t>ones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get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the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feeding</a:t>
            </a:r>
            <a:r>
              <a:rPr lang="es-ES" sz="2400" dirty="0">
                <a:solidFill>
                  <a:srgbClr val="FF0000"/>
                </a:solidFill>
              </a:rPr>
              <a:t> to </a:t>
            </a:r>
            <a:r>
              <a:rPr lang="es-ES" sz="2400" dirty="0" err="1">
                <a:solidFill>
                  <a:srgbClr val="FF0000"/>
                </a:solidFill>
              </a:rPr>
              <a:t>each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level</a:t>
            </a:r>
            <a:r>
              <a:rPr lang="es-E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8D95892-77BF-6643-B009-47F1844528AD}"/>
              </a:ext>
            </a:extLst>
          </p:cNvPr>
          <p:cNvSpPr txBox="1"/>
          <p:nvPr/>
        </p:nvSpPr>
        <p:spPr>
          <a:xfrm>
            <a:off x="3890683" y="6317673"/>
            <a:ext cx="379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Eexc</a:t>
            </a:r>
            <a:r>
              <a:rPr lang="es-ES" dirty="0"/>
              <a:t> (</a:t>
            </a:r>
            <a:r>
              <a:rPr lang="es-ES" baseline="30000" dirty="0"/>
              <a:t>8</a:t>
            </a:r>
            <a:r>
              <a:rPr lang="es-ES" dirty="0"/>
              <a:t>Be) = 2E</a:t>
            </a:r>
            <a:r>
              <a:rPr lang="es-ES" dirty="0">
                <a:latin typeface="Symbol" pitchFamily="2" charset="2"/>
              </a:rPr>
              <a:t>a</a:t>
            </a:r>
            <a:r>
              <a:rPr lang="es-ES" dirty="0"/>
              <a:t> – 0.0918 </a:t>
            </a:r>
            <a:r>
              <a:rPr lang="es-ES" dirty="0" err="1"/>
              <a:t>MeV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CEA402-F6ED-6A41-A800-2ED1A7496E57}"/>
              </a:ext>
            </a:extLst>
          </p:cNvPr>
          <p:cNvSpPr txBox="1"/>
          <p:nvPr/>
        </p:nvSpPr>
        <p:spPr>
          <a:xfrm>
            <a:off x="2660073" y="96982"/>
            <a:ext cx="567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0090"/>
                </a:solidFill>
              </a:rPr>
              <a:t>Experimental </a:t>
            </a:r>
            <a:r>
              <a:rPr lang="es-ES" sz="3600" dirty="0" err="1">
                <a:solidFill>
                  <a:srgbClr val="000090"/>
                </a:solidFill>
              </a:rPr>
              <a:t>Spectrum</a:t>
            </a:r>
            <a:endParaRPr lang="es-ES" sz="3600" dirty="0">
              <a:solidFill>
                <a:srgbClr val="000090"/>
              </a:solidFill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48DF88F-6010-5442-9197-4FC405F889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19" y="2740049"/>
            <a:ext cx="1657212" cy="16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648C4-963A-9D48-9E59-8E8B2F82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0090"/>
                </a:solidFill>
              </a:rPr>
              <a:t>R-</a:t>
            </a:r>
            <a:r>
              <a:rPr lang="es-ES" dirty="0" err="1">
                <a:solidFill>
                  <a:srgbClr val="000090"/>
                </a:solidFill>
              </a:rPr>
              <a:t>Matrix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err="1">
                <a:solidFill>
                  <a:srgbClr val="000090"/>
                </a:solidFill>
              </a:rPr>
              <a:t>Analysis</a:t>
            </a:r>
            <a:endParaRPr lang="es-ES" dirty="0">
              <a:solidFill>
                <a:srgbClr val="000090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1384758-89D4-C440-90F2-9B5793E7B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B4C8AB-72C5-A241-9677-E266FEDB2EAC}"/>
              </a:ext>
            </a:extLst>
          </p:cNvPr>
          <p:cNvSpPr txBox="1"/>
          <p:nvPr/>
        </p:nvSpPr>
        <p:spPr>
          <a:xfrm>
            <a:off x="457200" y="1073426"/>
            <a:ext cx="8340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R-</a:t>
            </a:r>
            <a:r>
              <a:rPr lang="es-ES" dirty="0" err="1"/>
              <a:t>matrix</a:t>
            </a:r>
            <a:r>
              <a:rPr lang="es-ES" dirty="0"/>
              <a:t> </a:t>
            </a:r>
            <a:r>
              <a:rPr lang="es-ES" dirty="0" err="1"/>
              <a:t>formalism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to </a:t>
            </a:r>
            <a:r>
              <a:rPr lang="es-ES" dirty="0" err="1"/>
              <a:t>resolve</a:t>
            </a:r>
            <a:r>
              <a:rPr lang="es-ES" dirty="0"/>
              <a:t> nuclear </a:t>
            </a:r>
            <a:r>
              <a:rPr lang="es-ES" dirty="0" err="1"/>
              <a:t>resonances</a:t>
            </a:r>
            <a:r>
              <a:rPr lang="es-ES" dirty="0"/>
              <a:t> in </a:t>
            </a:r>
            <a:r>
              <a:rPr lang="es-ES" dirty="0" err="1"/>
              <a:t>reactions</a:t>
            </a:r>
            <a:r>
              <a:rPr lang="es-ES" dirty="0"/>
              <a:t> </a:t>
            </a:r>
            <a:r>
              <a:rPr lang="es-ES" dirty="0" err="1"/>
              <a:t>studies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Barker</a:t>
            </a:r>
            <a:r>
              <a:rPr lang="es-ES" dirty="0"/>
              <a:t> </a:t>
            </a:r>
            <a:r>
              <a:rPr lang="es-ES" dirty="0" err="1"/>
              <a:t>proposed</a:t>
            </a:r>
            <a:r>
              <a:rPr lang="es-ES" dirty="0"/>
              <a:t> to </a:t>
            </a:r>
            <a:r>
              <a:rPr lang="es-ES" dirty="0" err="1"/>
              <a:t>Matt</a:t>
            </a:r>
            <a:r>
              <a:rPr lang="es-ES" dirty="0"/>
              <a:t> [PL9(1964)17] to </a:t>
            </a:r>
            <a:r>
              <a:rPr lang="es-ES" dirty="0" err="1"/>
              <a:t>interpret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aseline="30000" dirty="0"/>
              <a:t>8</a:t>
            </a:r>
            <a:r>
              <a:rPr lang="es-ES" dirty="0"/>
              <a:t>B </a:t>
            </a:r>
            <a:r>
              <a:rPr lang="es-ES" dirty="0" err="1"/>
              <a:t>decay</a:t>
            </a:r>
            <a:r>
              <a:rPr lang="es-ES" dirty="0"/>
              <a:t> 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formalism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reactions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>
                <a:latin typeface="Symbol" pitchFamily="2" charset="2"/>
              </a:rPr>
              <a:t>b</a:t>
            </a:r>
            <a:r>
              <a:rPr lang="es-ES" dirty="0"/>
              <a:t>-</a:t>
            </a:r>
            <a:r>
              <a:rPr lang="es-ES" dirty="0" err="1"/>
              <a:t>decay</a:t>
            </a:r>
            <a:r>
              <a:rPr lang="es-ES" dirty="0"/>
              <a:t> </a:t>
            </a:r>
            <a:r>
              <a:rPr lang="es-ES" dirty="0" err="1"/>
              <a:t>involves</a:t>
            </a:r>
            <a:r>
              <a:rPr lang="es-ES" dirty="0"/>
              <a:t> </a:t>
            </a:r>
            <a:r>
              <a:rPr lang="es-ES" dirty="0" err="1"/>
              <a:t>broad</a:t>
            </a:r>
            <a:r>
              <a:rPr lang="es-ES" dirty="0"/>
              <a:t> </a:t>
            </a:r>
            <a:r>
              <a:rPr lang="es-ES" dirty="0" err="1"/>
              <a:t>levels</a:t>
            </a:r>
            <a:r>
              <a:rPr lang="es-ES" dirty="0"/>
              <a:t>.  As </a:t>
            </a:r>
            <a:r>
              <a:rPr lang="es-ES" dirty="0" err="1"/>
              <a:t>neither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width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“f”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constant</a:t>
            </a:r>
            <a:r>
              <a:rPr lang="es-ES" dirty="0"/>
              <a:t> </a:t>
            </a:r>
            <a:r>
              <a:rPr lang="es-ES" dirty="0" err="1"/>
              <a:t>along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, </a:t>
            </a:r>
            <a:r>
              <a:rPr lang="es-ES" dirty="0" err="1"/>
              <a:t>rather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are </a:t>
            </a:r>
            <a:r>
              <a:rPr lang="es-ES" dirty="0" err="1"/>
              <a:t>energy</a:t>
            </a:r>
            <a:r>
              <a:rPr lang="es-ES" dirty="0"/>
              <a:t> </a:t>
            </a:r>
            <a:r>
              <a:rPr lang="es-ES" dirty="0" err="1"/>
              <a:t>dependent</a:t>
            </a:r>
            <a:r>
              <a:rPr lang="es-ES" dirty="0"/>
              <a:t> [</a:t>
            </a:r>
            <a:r>
              <a:rPr lang="nb-NO" i="1" dirty="0"/>
              <a:t>F.C. Barker, Aus. </a:t>
            </a:r>
            <a:r>
              <a:rPr lang="nb-NO" i="1" dirty="0" err="1"/>
              <a:t>Journ</a:t>
            </a:r>
            <a:r>
              <a:rPr lang="nb-NO" i="1" dirty="0"/>
              <a:t>. </a:t>
            </a:r>
            <a:r>
              <a:rPr lang="nb-NO" i="1" dirty="0" err="1"/>
              <a:t>Phys</a:t>
            </a:r>
            <a:r>
              <a:rPr lang="nb-NO" i="1" dirty="0"/>
              <a:t>. 22 (1969) 293].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The </a:t>
            </a:r>
            <a:r>
              <a:rPr lang="nb-NO" i="1" dirty="0" err="1"/>
              <a:t>method</a:t>
            </a:r>
            <a:r>
              <a:rPr lang="nb-NO" i="1" dirty="0"/>
              <a:t> </a:t>
            </a:r>
            <a:r>
              <a:rPr lang="nb-NO" i="1" dirty="0" err="1"/>
              <a:t>assumes</a:t>
            </a:r>
            <a:r>
              <a:rPr lang="nb-NO" i="1" dirty="0"/>
              <a:t> </a:t>
            </a:r>
            <a:r>
              <a:rPr lang="nb-NO" i="1" dirty="0" err="1"/>
              <a:t>two</a:t>
            </a:r>
            <a:r>
              <a:rPr lang="nb-NO" i="1" dirty="0"/>
              <a:t> regions: </a:t>
            </a:r>
            <a:r>
              <a:rPr lang="nb-NO" i="1" dirty="0" err="1"/>
              <a:t>internally</a:t>
            </a:r>
            <a:r>
              <a:rPr lang="nb-NO" i="1" dirty="0"/>
              <a:t> </a:t>
            </a:r>
            <a:r>
              <a:rPr lang="nb-NO" i="1" dirty="0" err="1"/>
              <a:t>only</a:t>
            </a:r>
            <a:r>
              <a:rPr lang="nb-NO" i="1" dirty="0"/>
              <a:t> </a:t>
            </a:r>
            <a:r>
              <a:rPr lang="nb-NO" i="1" dirty="0" err="1"/>
              <a:t>nuclear</a:t>
            </a:r>
            <a:r>
              <a:rPr lang="nb-NO" i="1" dirty="0"/>
              <a:t> </a:t>
            </a:r>
            <a:r>
              <a:rPr lang="nb-NO" i="1" dirty="0" err="1"/>
              <a:t>potential</a:t>
            </a:r>
            <a:r>
              <a:rPr lang="nb-NO" i="1" dirty="0"/>
              <a:t>, </a:t>
            </a:r>
            <a:r>
              <a:rPr lang="nb-NO" i="1" dirty="0" err="1"/>
              <a:t>outside</a:t>
            </a:r>
            <a:r>
              <a:rPr lang="nb-NO" i="1" dirty="0"/>
              <a:t> </a:t>
            </a:r>
            <a:r>
              <a:rPr lang="nb-NO" i="1" dirty="0" err="1"/>
              <a:t>only</a:t>
            </a:r>
            <a:r>
              <a:rPr lang="nb-NO" i="1" dirty="0"/>
              <a:t> Coulomb </a:t>
            </a:r>
            <a:r>
              <a:rPr lang="nb-NO" i="1" dirty="0" err="1"/>
              <a:t>interaction</a:t>
            </a:r>
            <a:r>
              <a:rPr lang="nb-NO" i="1" dirty="0"/>
              <a:t>. Border is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channel</a:t>
            </a:r>
            <a:r>
              <a:rPr lang="nb-NO" i="1" dirty="0"/>
              <a:t> radius = </a:t>
            </a:r>
            <a:r>
              <a:rPr lang="nb-NO" i="1" dirty="0" err="1"/>
              <a:t>Rc</a:t>
            </a:r>
            <a:r>
              <a:rPr lang="nb-NO" i="1" dirty="0"/>
              <a:t> = a(A</a:t>
            </a:r>
            <a:r>
              <a:rPr lang="nb-NO" i="1" baseline="-25000" dirty="0"/>
              <a:t>1</a:t>
            </a:r>
            <a:r>
              <a:rPr lang="nb-NO" i="1" dirty="0"/>
              <a:t> </a:t>
            </a:r>
            <a:r>
              <a:rPr lang="nb-NO" i="1" baseline="30000" dirty="0"/>
              <a:t>1/3 </a:t>
            </a:r>
            <a:r>
              <a:rPr lang="nb-NO" i="1" dirty="0"/>
              <a:t>+ A</a:t>
            </a:r>
            <a:r>
              <a:rPr lang="nb-NO" i="1" baseline="-25000" dirty="0"/>
              <a:t>2</a:t>
            </a:r>
            <a:r>
              <a:rPr lang="nb-NO" i="1" dirty="0"/>
              <a:t> </a:t>
            </a:r>
            <a:r>
              <a:rPr lang="nb-NO" i="1" baseline="30000" dirty="0"/>
              <a:t>1/3 </a:t>
            </a:r>
            <a:r>
              <a:rPr lang="nb-NO" i="1" dirty="0"/>
              <a:t>); a = 1.35 fm</a:t>
            </a:r>
            <a:endParaRPr lang="es-ES" baseline="30000" dirty="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69DDAB8-A88D-7142-A65D-49C734A627EF}"/>
              </a:ext>
            </a:extLst>
          </p:cNvPr>
          <p:cNvSpPr/>
          <p:nvPr/>
        </p:nvSpPr>
        <p:spPr>
          <a:xfrm>
            <a:off x="906887" y="1380379"/>
            <a:ext cx="4511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i="1" dirty="0"/>
              <a:t>A.M. Lane and R.G. Thomas., Rev. Mod. </a:t>
            </a:r>
            <a:r>
              <a:rPr lang="nb-NO" sz="1400" i="1" dirty="0" err="1"/>
              <a:t>Phys</a:t>
            </a:r>
            <a:r>
              <a:rPr lang="nb-NO" sz="1400" i="1" dirty="0"/>
              <a:t>. 30 (1958) 257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4F60E6-6038-924B-98C0-78088BFDE6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355"/>
            <a:ext cx="3457296" cy="3215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9F4B53F-7108-5A46-8A0B-77E15EF9982F}"/>
                  </a:ext>
                </a:extLst>
              </p:cNvPr>
              <p:cNvSpPr txBox="1"/>
              <p:nvPr/>
            </p:nvSpPr>
            <p:spPr>
              <a:xfrm>
                <a:off x="3015632" y="3876463"/>
                <a:ext cx="5671168" cy="767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𝑑𝑁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𝐸𝑟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𝑊𝑜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9F4B53F-7108-5A46-8A0B-77E15EF9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32" y="3876463"/>
                <a:ext cx="5671168" cy="767582"/>
              </a:xfrm>
              <a:prstGeom prst="rect">
                <a:avLst/>
              </a:prstGeom>
              <a:blipFill>
                <a:blip r:embed="rId4"/>
                <a:stretch>
                  <a:fillRect l="-446" r="-223" b="-80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C2F97B2-1B61-5840-A33E-8EC34DE5B84D}"/>
                  </a:ext>
                </a:extLst>
              </p:cNvPr>
              <p:cNvSpPr txBox="1"/>
              <p:nvPr/>
            </p:nvSpPr>
            <p:spPr>
              <a:xfrm>
                <a:off x="4535011" y="5277496"/>
                <a:ext cx="2817502" cy="587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C2F97B2-1B61-5840-A33E-8EC34DE5B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11" y="5277496"/>
                <a:ext cx="2817502" cy="587084"/>
              </a:xfrm>
              <a:prstGeom prst="rect">
                <a:avLst/>
              </a:prstGeom>
              <a:blipFill>
                <a:blip r:embed="rId5"/>
                <a:stretch>
                  <a:fillRect l="-1345" t="-6383" r="-2242" b="-148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2519C7E9-3264-A543-8147-700A565CCCD9}"/>
              </a:ext>
            </a:extLst>
          </p:cNvPr>
          <p:cNvSpPr txBox="1"/>
          <p:nvPr/>
        </p:nvSpPr>
        <p:spPr>
          <a:xfrm>
            <a:off x="5015345" y="4749898"/>
            <a:ext cx="210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Wo</a:t>
            </a:r>
            <a:r>
              <a:rPr lang="es-ES" sz="2000" dirty="0"/>
              <a:t> (E ) = Q</a:t>
            </a:r>
            <a:r>
              <a:rPr lang="es-ES" sz="2000" baseline="-25000" dirty="0"/>
              <a:t>EC</a:t>
            </a:r>
            <a:r>
              <a:rPr lang="es-ES" sz="2000" dirty="0"/>
              <a:t>- 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94499A-C6C5-9A42-AAFC-E9FCEC771821}"/>
              </a:ext>
            </a:extLst>
          </p:cNvPr>
          <p:cNvSpPr txBox="1"/>
          <p:nvPr/>
        </p:nvSpPr>
        <p:spPr>
          <a:xfrm>
            <a:off x="1290917" y="4644045"/>
            <a:ext cx="2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Matt</a:t>
            </a:r>
            <a:r>
              <a:rPr lang="es-ES" dirty="0"/>
              <a:t> , PL9(1964)17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A9BCFB-2AAA-5249-82E1-6DE86F5DAD91}"/>
              </a:ext>
            </a:extLst>
          </p:cNvPr>
          <p:cNvSpPr txBox="1"/>
          <p:nvPr/>
        </p:nvSpPr>
        <p:spPr>
          <a:xfrm>
            <a:off x="1404730" y="5277496"/>
            <a:ext cx="117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0090"/>
                </a:solidFill>
              </a:rPr>
              <a:t>16.6 </a:t>
            </a:r>
            <a:r>
              <a:rPr lang="es-ES" sz="1400" b="1" dirty="0" err="1">
                <a:solidFill>
                  <a:srgbClr val="000090"/>
                </a:solidFill>
              </a:rPr>
              <a:t>MeV</a:t>
            </a:r>
            <a:endParaRPr lang="es-ES" sz="1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D5223-B148-224E-9B72-68AC4FE2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73" y="-113252"/>
            <a:ext cx="8229600" cy="1143000"/>
          </a:xfrm>
        </p:spPr>
        <p:txBody>
          <a:bodyPr/>
          <a:lstStyle/>
          <a:p>
            <a:r>
              <a:rPr lang="es-ES" dirty="0"/>
              <a:t>R-</a:t>
            </a:r>
            <a:r>
              <a:rPr lang="es-ES" dirty="0" err="1"/>
              <a:t>Matrix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baseline="30000" dirty="0"/>
              <a:t>8</a:t>
            </a:r>
            <a:r>
              <a:rPr lang="es-ES" dirty="0"/>
              <a:t>B </a:t>
            </a:r>
            <a:r>
              <a:rPr lang="es-ES" dirty="0" err="1"/>
              <a:t>decay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2B75F-F179-7F4A-9572-F049EC5F8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EA448C3-C099-AF4D-8640-9D6F27ED7DDB}"/>
              </a:ext>
            </a:extLst>
          </p:cNvPr>
          <p:cNvSpPr txBox="1"/>
          <p:nvPr/>
        </p:nvSpPr>
        <p:spPr>
          <a:xfrm>
            <a:off x="873817" y="1029748"/>
            <a:ext cx="672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Ingredients</a:t>
            </a:r>
            <a:r>
              <a:rPr lang="en-US" dirty="0"/>
              <a:t>: Unfolded spectrum (</a:t>
            </a:r>
            <a:r>
              <a:rPr lang="el-GR" dirty="0"/>
              <a:t>β</a:t>
            </a:r>
            <a:r>
              <a:rPr lang="en-US" dirty="0"/>
              <a:t>-feeding) + unitary response matrix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5AA16FD-3B20-8544-9F82-0EC62A06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4" y="1690194"/>
            <a:ext cx="4317120" cy="411282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E97A910-341B-F148-BE76-E21EA882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24" y="1690194"/>
            <a:ext cx="4364182" cy="41576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EBBA6AE-E95A-D448-BE2D-F7F94BEC1154}"/>
              </a:ext>
            </a:extLst>
          </p:cNvPr>
          <p:cNvSpPr txBox="1"/>
          <p:nvPr/>
        </p:nvSpPr>
        <p:spPr>
          <a:xfrm>
            <a:off x="1288473" y="5864745"/>
            <a:ext cx="6914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0090"/>
                </a:solidFill>
              </a:rPr>
              <a:t>No </a:t>
            </a:r>
            <a:r>
              <a:rPr lang="es-ES" sz="2200" dirty="0" err="1">
                <a:solidFill>
                  <a:srgbClr val="000090"/>
                </a:solidFill>
              </a:rPr>
              <a:t>influence</a:t>
            </a:r>
            <a:r>
              <a:rPr lang="es-ES" sz="2200" dirty="0">
                <a:solidFill>
                  <a:srgbClr val="000090"/>
                </a:solidFill>
              </a:rPr>
              <a:t> of </a:t>
            </a:r>
            <a:r>
              <a:rPr lang="es-ES" sz="2200" dirty="0" err="1">
                <a:solidFill>
                  <a:srgbClr val="000090"/>
                </a:solidFill>
              </a:rPr>
              <a:t>the</a:t>
            </a:r>
            <a:r>
              <a:rPr lang="es-ES" sz="2200" dirty="0">
                <a:solidFill>
                  <a:srgbClr val="000090"/>
                </a:solidFill>
              </a:rPr>
              <a:t> 3 </a:t>
            </a:r>
            <a:r>
              <a:rPr lang="es-ES" sz="2200" dirty="0" err="1">
                <a:solidFill>
                  <a:srgbClr val="000090"/>
                </a:solidFill>
              </a:rPr>
              <a:t>MeV</a:t>
            </a:r>
            <a:r>
              <a:rPr lang="es-ES" sz="2200" dirty="0">
                <a:solidFill>
                  <a:srgbClr val="000090"/>
                </a:solidFill>
              </a:rPr>
              <a:t> </a:t>
            </a:r>
            <a:r>
              <a:rPr lang="es-ES" sz="2200" dirty="0" err="1">
                <a:solidFill>
                  <a:srgbClr val="000090"/>
                </a:solidFill>
              </a:rPr>
              <a:t>state</a:t>
            </a:r>
            <a:r>
              <a:rPr lang="es-ES" sz="2200" dirty="0">
                <a:solidFill>
                  <a:srgbClr val="000090"/>
                </a:solidFill>
              </a:rPr>
              <a:t> in </a:t>
            </a:r>
            <a:r>
              <a:rPr lang="es-ES" sz="2200" dirty="0" err="1">
                <a:solidFill>
                  <a:srgbClr val="000090"/>
                </a:solidFill>
              </a:rPr>
              <a:t>the</a:t>
            </a:r>
            <a:r>
              <a:rPr lang="es-ES" sz="2200" dirty="0">
                <a:solidFill>
                  <a:srgbClr val="000090"/>
                </a:solidFill>
              </a:rPr>
              <a:t> </a:t>
            </a:r>
            <a:r>
              <a:rPr lang="es-ES" sz="2200" dirty="0" err="1">
                <a:solidFill>
                  <a:srgbClr val="000090"/>
                </a:solidFill>
              </a:rPr>
              <a:t>doublet</a:t>
            </a:r>
            <a:r>
              <a:rPr lang="es-ES" sz="2200" dirty="0">
                <a:solidFill>
                  <a:srgbClr val="000090"/>
                </a:solidFill>
              </a:rPr>
              <a:t> !!</a:t>
            </a:r>
          </a:p>
          <a:p>
            <a:r>
              <a:rPr lang="es-ES" sz="2200" dirty="0" err="1"/>
              <a:t>Good</a:t>
            </a:r>
            <a:r>
              <a:rPr lang="es-ES" sz="2200" dirty="0"/>
              <a:t> </a:t>
            </a:r>
            <a:r>
              <a:rPr lang="es-ES" sz="2200" dirty="0" err="1"/>
              <a:t>fit</a:t>
            </a:r>
            <a:r>
              <a:rPr lang="es-ES" sz="2200" dirty="0"/>
              <a:t> of </a:t>
            </a:r>
            <a:r>
              <a:rPr lang="es-ES" sz="2200" dirty="0" err="1"/>
              <a:t>the</a:t>
            </a:r>
            <a:r>
              <a:rPr lang="es-ES" sz="2200" dirty="0"/>
              <a:t> región of </a:t>
            </a:r>
            <a:r>
              <a:rPr lang="es-ES" sz="2200" dirty="0" err="1"/>
              <a:t>interest</a:t>
            </a:r>
            <a:r>
              <a:rPr lang="es-ES" sz="2200" dirty="0"/>
              <a:t> and of </a:t>
            </a:r>
            <a:r>
              <a:rPr lang="es-ES" sz="2200" dirty="0" err="1"/>
              <a:t>the</a:t>
            </a:r>
            <a:r>
              <a:rPr lang="es-ES" sz="2200" dirty="0"/>
              <a:t> full </a:t>
            </a:r>
            <a:r>
              <a:rPr lang="es-ES" sz="2200" dirty="0" err="1"/>
              <a:t>spectrum</a:t>
            </a:r>
            <a:endParaRPr lang="es-ES" sz="22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B1ABAF0-A7CB-4D4A-AF20-A2C45C91C3EE}"/>
              </a:ext>
            </a:extLst>
          </p:cNvPr>
          <p:cNvGrpSpPr/>
          <p:nvPr/>
        </p:nvGrpSpPr>
        <p:grpSpPr>
          <a:xfrm>
            <a:off x="5548758" y="595685"/>
            <a:ext cx="3788904" cy="2189018"/>
            <a:chOff x="1354882" y="2840182"/>
            <a:chExt cx="3788904" cy="218901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94621D9-BC28-E34F-AA4F-327A03B0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882" y="2840182"/>
              <a:ext cx="3788904" cy="2189018"/>
            </a:xfrm>
            <a:prstGeom prst="rect">
              <a:avLst/>
            </a:prstGeom>
          </p:spPr>
        </p:pic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A9136F9-5D8F-0A43-8D40-30775DA4D1D4}"/>
                </a:ext>
              </a:extLst>
            </p:cNvPr>
            <p:cNvSpPr/>
            <p:nvPr/>
          </p:nvSpPr>
          <p:spPr>
            <a:xfrm>
              <a:off x="2757055" y="3311236"/>
              <a:ext cx="1246909" cy="73429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293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3D611-10B4-7C4A-A0F0-A3101640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15" y="6690"/>
            <a:ext cx="8229600" cy="1143000"/>
          </a:xfrm>
        </p:spPr>
        <p:txBody>
          <a:bodyPr/>
          <a:lstStyle/>
          <a:p>
            <a:r>
              <a:rPr lang="es-ES" sz="3200" b="1" dirty="0" err="1">
                <a:solidFill>
                  <a:srgbClr val="000090"/>
                </a:solidFill>
              </a:rPr>
              <a:t>Feeding</a:t>
            </a:r>
            <a:r>
              <a:rPr lang="es-ES" sz="3200" b="1" dirty="0">
                <a:solidFill>
                  <a:srgbClr val="000090"/>
                </a:solidFill>
              </a:rPr>
              <a:t> 17.6 </a:t>
            </a:r>
            <a:r>
              <a:rPr lang="es-ES" sz="3200" b="1" dirty="0" err="1">
                <a:solidFill>
                  <a:srgbClr val="000090"/>
                </a:solidFill>
              </a:rPr>
              <a:t>MeV</a:t>
            </a:r>
            <a:r>
              <a:rPr lang="es-ES" sz="3200" b="1" dirty="0">
                <a:solidFill>
                  <a:srgbClr val="000090"/>
                </a:solidFill>
              </a:rPr>
              <a:t> </a:t>
            </a:r>
            <a:r>
              <a:rPr lang="es-ES" sz="3200" b="1" dirty="0" err="1">
                <a:solidFill>
                  <a:srgbClr val="000090"/>
                </a:solidFill>
              </a:rPr>
              <a:t>state</a:t>
            </a:r>
            <a:r>
              <a:rPr lang="es-ES" sz="3200" b="1" dirty="0">
                <a:solidFill>
                  <a:srgbClr val="000090"/>
                </a:solidFill>
              </a:rPr>
              <a:t>? EC-p </a:t>
            </a:r>
            <a:r>
              <a:rPr lang="es-ES" sz="3200" b="1" dirty="0" err="1">
                <a:solidFill>
                  <a:srgbClr val="000090"/>
                </a:solidFill>
              </a:rPr>
              <a:t>branch</a:t>
            </a:r>
            <a:endParaRPr lang="es-ES" sz="3200" b="1" dirty="0">
              <a:solidFill>
                <a:srgbClr val="00009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E2CBC-98A9-8A41-8CE4-87BBD2636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61">
            <a:extLst>
              <a:ext uri="{FF2B5EF4-FFF2-40B4-BE49-F238E27FC236}">
                <a16:creationId xmlns:a16="http://schemas.microsoft.com/office/drawing/2014/main" id="{B51743EB-F782-B245-B866-B81666BD8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6" y="3351825"/>
            <a:ext cx="3597717" cy="3436425"/>
          </a:xfrm>
          <a:prstGeom prst="rect">
            <a:avLst/>
          </a:prstGeom>
        </p:spPr>
      </p:pic>
      <p:grpSp>
        <p:nvGrpSpPr>
          <p:cNvPr id="8" name="Group 16">
            <a:extLst>
              <a:ext uri="{FF2B5EF4-FFF2-40B4-BE49-F238E27FC236}">
                <a16:creationId xmlns:a16="http://schemas.microsoft.com/office/drawing/2014/main" id="{143D55E4-7652-B244-97F5-9623DBAB454D}"/>
              </a:ext>
            </a:extLst>
          </p:cNvPr>
          <p:cNvGrpSpPr/>
          <p:nvPr/>
        </p:nvGrpSpPr>
        <p:grpSpPr>
          <a:xfrm>
            <a:off x="3108350" y="3333584"/>
            <a:ext cx="3001505" cy="2180525"/>
            <a:chOff x="3806502" y="2705946"/>
            <a:chExt cx="4551002" cy="3711787"/>
          </a:xfrm>
        </p:grpSpPr>
        <p:pic>
          <p:nvPicPr>
            <p:cNvPr id="9" name="Picture 64">
              <a:extLst>
                <a:ext uri="{FF2B5EF4-FFF2-40B4-BE49-F238E27FC236}">
                  <a16:creationId xmlns:a16="http://schemas.microsoft.com/office/drawing/2014/main" id="{4602AC53-9354-3F4F-957A-0C3052514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502" y="2705946"/>
              <a:ext cx="4551002" cy="3711787"/>
            </a:xfrm>
            <a:prstGeom prst="rect">
              <a:avLst/>
            </a:prstGeom>
          </p:spPr>
        </p:pic>
        <p:sp>
          <p:nvSpPr>
            <p:cNvPr id="10" name="TextBox 68">
              <a:extLst>
                <a:ext uri="{FF2B5EF4-FFF2-40B4-BE49-F238E27FC236}">
                  <a16:creationId xmlns:a16="http://schemas.microsoft.com/office/drawing/2014/main" id="{60FA9EA9-17FF-9A47-ACDA-E9B8736C0432}"/>
                </a:ext>
              </a:extLst>
            </p:cNvPr>
            <p:cNvSpPr txBox="1"/>
            <p:nvPr/>
          </p:nvSpPr>
          <p:spPr>
            <a:xfrm>
              <a:off x="4517529" y="3417919"/>
              <a:ext cx="1814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BR &lt; 2.5·10</a:t>
              </a:r>
              <a:r>
                <a:rPr lang="en-US" baseline="30000"/>
                <a:t>-6</a:t>
              </a:r>
              <a:r>
                <a:rPr lang="en-US"/>
                <a:t> (3</a:t>
              </a:r>
              <a:r>
                <a:rPr lang="en-US"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>
                  <a:latin typeface="+mn-lt"/>
                  <a:ea typeface="Symbol" charset="2"/>
                  <a:cs typeface="Symbol" charset="2"/>
                </a:rPr>
                <a:t>)</a:t>
              </a:r>
              <a:endParaRPr lang="en-US"/>
            </a:p>
          </p:txBody>
        </p:sp>
      </p:grpSp>
      <p:pic>
        <p:nvPicPr>
          <p:cNvPr id="11" name="Picture 31">
            <a:extLst>
              <a:ext uri="{FF2B5EF4-FFF2-40B4-BE49-F238E27FC236}">
                <a16:creationId xmlns:a16="http://schemas.microsoft.com/office/drawing/2014/main" id="{7E3DBE94-B985-E546-B1C9-BE810C7412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" y="774137"/>
            <a:ext cx="3681154" cy="2398044"/>
          </a:xfrm>
          <a:prstGeom prst="rect">
            <a:avLst/>
          </a:prstGeom>
        </p:spPr>
      </p:pic>
      <p:pic>
        <p:nvPicPr>
          <p:cNvPr id="12" name="Picture 39">
            <a:extLst>
              <a:ext uri="{FF2B5EF4-FFF2-40B4-BE49-F238E27FC236}">
                <a16:creationId xmlns:a16="http://schemas.microsoft.com/office/drawing/2014/main" id="{F884B495-59CC-3A42-AA07-ADD672583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57" y="284889"/>
            <a:ext cx="1272272" cy="1272272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7842D21-5069-2743-A4F7-811A6B093B8C}"/>
              </a:ext>
            </a:extLst>
          </p:cNvPr>
          <p:cNvCxnSpPr/>
          <p:nvPr/>
        </p:nvCxnSpPr>
        <p:spPr>
          <a:xfrm flipH="1">
            <a:off x="7564582" y="921025"/>
            <a:ext cx="628597" cy="3609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54332B-F2B2-2146-975F-63ACDE098BA1}"/>
              </a:ext>
            </a:extLst>
          </p:cNvPr>
          <p:cNvSpPr txBox="1"/>
          <p:nvPr/>
        </p:nvSpPr>
        <p:spPr>
          <a:xfrm>
            <a:off x="8595571" y="767154"/>
            <a:ext cx="45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30000" dirty="0"/>
              <a:t>8</a:t>
            </a:r>
            <a:r>
              <a:rPr lang="es-ES" dirty="0"/>
              <a:t>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BC8544-BCCD-AC43-9FAB-630B5CBE321D}"/>
              </a:ext>
            </a:extLst>
          </p:cNvPr>
          <p:cNvSpPr txBox="1"/>
          <p:nvPr/>
        </p:nvSpPr>
        <p:spPr>
          <a:xfrm>
            <a:off x="7497717" y="767154"/>
            <a:ext cx="62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F8B9AA91-BE7C-3C47-AE25-4C15C6ECC215}"/>
                  </a:ext>
                </a:extLst>
              </p:cNvPr>
              <p:cNvSpPr txBox="1"/>
              <p:nvPr/>
            </p:nvSpPr>
            <p:spPr>
              <a:xfrm>
                <a:off x="3804446" y="1064911"/>
                <a:ext cx="265713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=385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𝑘𝑒𝑉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~∆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·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7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8</m:t>
                          </m:r>
                        </m:den>
                      </m:f>
                      <m:r>
                        <a:rPr lang="es-ES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𝑘𝑒𝑉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F8B9AA91-BE7C-3C47-AE25-4C15C6ECC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46" y="1064911"/>
                <a:ext cx="2657138" cy="495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62935CAA-F8BF-8847-BAAF-34925D861342}"/>
                  </a:ext>
                </a:extLst>
              </p:cNvPr>
              <p:cNvSpPr txBox="1"/>
              <p:nvPr/>
            </p:nvSpPr>
            <p:spPr>
              <a:xfrm>
                <a:off x="3108350" y="1673277"/>
                <a:ext cx="4053840" cy="39074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ROI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s-E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s-E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es-E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𝐹𝑊𝐻𝑀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charset="0"/>
                            <a:sym typeface="Wingdings"/>
                          </a:rPr>
                          <m:t>33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sym typeface="Wingdings"/>
                          </a:rPr>
                          <m:t>0</m:t>
                        </m:r>
                        <m:r>
                          <a:rPr lang="es-ES" i="1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±</m:t>
                        </m:r>
                        <m:r>
                          <a:rPr lang="es-ES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20</m:t>
                        </m:r>
                      </m:e>
                    </m:d>
                    <m:r>
                      <a:rPr lang="es-ES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𝑘𝑒𝑉</m:t>
                    </m:r>
                  </m:oMath>
                </a14:m>
                <a:r>
                  <a:rPr lang="en-US" dirty="0">
                    <a:sym typeface="Wingdings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62935CAA-F8BF-8847-BAAF-34925D861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350" y="1673277"/>
                <a:ext cx="4053840" cy="390748"/>
              </a:xfrm>
              <a:prstGeom prst="rect">
                <a:avLst/>
              </a:prstGeom>
              <a:blipFill>
                <a:blip r:embed="rId7"/>
                <a:stretch>
                  <a:fillRect t="-9375" b="-1250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025912BD-B1CD-D149-882B-04478D55A72B}"/>
              </a:ext>
            </a:extLst>
          </p:cNvPr>
          <p:cNvSpPr txBox="1"/>
          <p:nvPr/>
        </p:nvSpPr>
        <p:spPr>
          <a:xfrm>
            <a:off x="3075382" y="2636113"/>
            <a:ext cx="597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threshold</a:t>
            </a:r>
            <a:r>
              <a:rPr lang="es-ES" dirty="0"/>
              <a:t> of </a:t>
            </a:r>
            <a:r>
              <a:rPr lang="es-ES" dirty="0" err="1"/>
              <a:t>each</a:t>
            </a:r>
            <a:r>
              <a:rPr lang="es-ES" dirty="0"/>
              <a:t> detector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carefully</a:t>
            </a:r>
            <a:r>
              <a:rPr lang="es-ES" dirty="0"/>
              <a:t> </a:t>
            </a:r>
            <a:r>
              <a:rPr lang="es-ES" dirty="0" err="1"/>
              <a:t>scrutinised</a:t>
            </a: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sensitibity</a:t>
            </a:r>
            <a:r>
              <a:rPr lang="es-ES" dirty="0"/>
              <a:t> at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energy</a:t>
            </a:r>
            <a:endParaRPr lang="es-ES" dirty="0"/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56C8282C-2689-F64A-BB17-41EFB530DFF1}"/>
              </a:ext>
            </a:extLst>
          </p:cNvPr>
          <p:cNvGrpSpPr/>
          <p:nvPr/>
        </p:nvGrpSpPr>
        <p:grpSpPr>
          <a:xfrm>
            <a:off x="5838137" y="4105314"/>
            <a:ext cx="2648105" cy="2230756"/>
            <a:chOff x="3801292" y="2737168"/>
            <a:chExt cx="4714884" cy="3680565"/>
          </a:xfrm>
        </p:grpSpPr>
        <p:pic>
          <p:nvPicPr>
            <p:cNvPr id="23" name="Picture 67">
              <a:extLst>
                <a:ext uri="{FF2B5EF4-FFF2-40B4-BE49-F238E27FC236}">
                  <a16:creationId xmlns:a16="http://schemas.microsoft.com/office/drawing/2014/main" id="{A3FEB7D7-E379-E04A-A716-85DBE5AB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292" y="2737168"/>
              <a:ext cx="4714884" cy="3680565"/>
            </a:xfrm>
            <a:prstGeom prst="rect">
              <a:avLst/>
            </a:prstGeom>
          </p:spPr>
        </p:pic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B58BD190-9B82-BF43-807C-1512EB792CD2}"/>
                </a:ext>
              </a:extLst>
            </p:cNvPr>
            <p:cNvSpPr txBox="1"/>
            <p:nvPr/>
          </p:nvSpPr>
          <p:spPr>
            <a:xfrm>
              <a:off x="4517529" y="3417919"/>
              <a:ext cx="2586392" cy="507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 &lt; 4·10</a:t>
              </a:r>
              <a:r>
                <a:rPr lang="en-US" sz="1400" baseline="30000" dirty="0"/>
                <a:t>-6</a:t>
              </a:r>
              <a:r>
                <a:rPr lang="en-US" sz="1400" dirty="0"/>
                <a:t> (5.7</a:t>
              </a:r>
              <a:r>
                <a:rPr lang="en-US" sz="1400" dirty="0"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1400" dirty="0">
                  <a:ea typeface="Symbol" charset="2"/>
                  <a:cs typeface="Symbol" charset="2"/>
                </a:rPr>
                <a:t>)</a:t>
              </a:r>
              <a:endParaRPr lang="en-US" sz="1400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82C69A10-10FF-1344-9E31-A425F10865CF}"/>
              </a:ext>
            </a:extLst>
          </p:cNvPr>
          <p:cNvSpPr/>
          <p:nvPr/>
        </p:nvSpPr>
        <p:spPr>
          <a:xfrm>
            <a:off x="3577291" y="6285839"/>
            <a:ext cx="425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Previous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limit</a:t>
            </a:r>
            <a:r>
              <a:rPr lang="es-ES" b="1" dirty="0">
                <a:solidFill>
                  <a:srgbClr val="000090"/>
                </a:solidFill>
              </a:rPr>
              <a:t> of </a:t>
            </a:r>
            <a:r>
              <a:rPr lang="es-ES" b="1" dirty="0" err="1">
                <a:solidFill>
                  <a:srgbClr val="000090"/>
                </a:solidFill>
              </a:rPr>
              <a:t>the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branch</a:t>
            </a:r>
            <a:r>
              <a:rPr lang="es-ES" b="1" dirty="0">
                <a:solidFill>
                  <a:srgbClr val="000090"/>
                </a:solidFill>
              </a:rPr>
              <a:t> 2.6 x 10</a:t>
            </a:r>
            <a:r>
              <a:rPr lang="es-ES" b="1" baseline="30000" dirty="0">
                <a:solidFill>
                  <a:srgbClr val="000090"/>
                </a:solidFill>
              </a:rPr>
              <a:t>-5</a:t>
            </a:r>
            <a:r>
              <a:rPr lang="es-ES" b="1" dirty="0">
                <a:solidFill>
                  <a:srgbClr val="000090"/>
                </a:solidFill>
              </a:rPr>
              <a:t> (2</a:t>
            </a:r>
            <a:r>
              <a:rPr lang="es-ES" b="1" dirty="0">
                <a:solidFill>
                  <a:srgbClr val="000090"/>
                </a:solidFill>
                <a:latin typeface="Symbol" pitchFamily="2" charset="2"/>
              </a:rPr>
              <a:t>s</a:t>
            </a:r>
            <a:r>
              <a:rPr lang="es-ES" b="1" dirty="0">
                <a:solidFill>
                  <a:srgbClr val="000090"/>
                </a:solidFill>
              </a:rPr>
              <a:t>)</a:t>
            </a:r>
            <a:endParaRPr lang="es-ES" b="1" baseline="30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A2711-756A-F346-AF4F-978BCE2D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87" y="90066"/>
            <a:ext cx="7643192" cy="980736"/>
          </a:xfrm>
        </p:spPr>
        <p:txBody>
          <a:bodyPr/>
          <a:lstStyle/>
          <a:p>
            <a:r>
              <a:rPr lang="en-US" altLang="x-none" sz="3600" dirty="0">
                <a:solidFill>
                  <a:srgbClr val="000090"/>
                </a:solidFill>
              </a:rPr>
              <a:t>Half-life and Dead-Time correction</a:t>
            </a:r>
            <a:br>
              <a:rPr lang="en-US" altLang="x-none" b="1" dirty="0">
                <a:solidFill>
                  <a:srgbClr val="C00000"/>
                </a:solidFill>
              </a:rPr>
            </a:br>
            <a:endParaRPr lang="en-GB" dirty="0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A6DB785D-4902-A54F-B9D6-334AC2F686D9}"/>
              </a:ext>
            </a:extLst>
          </p:cNvPr>
          <p:cNvGrpSpPr>
            <a:grpSpLocks/>
          </p:cNvGrpSpPr>
          <p:nvPr/>
        </p:nvGrpSpPr>
        <p:grpSpPr bwMode="auto">
          <a:xfrm>
            <a:off x="295549" y="1991760"/>
            <a:ext cx="5294313" cy="4797425"/>
            <a:chOff x="984885" y="1701983"/>
            <a:chExt cx="5294634" cy="4796557"/>
          </a:xfrm>
        </p:grpSpPr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0A168D5E-C35E-5443-B5EE-1C90823F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885" y="1701983"/>
              <a:ext cx="5294634" cy="479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0BF80D06-D1E0-7F4C-8E68-D57E91EFA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7050" y="3313262"/>
              <a:ext cx="5842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en-US" altLang="x-none" sz="1400"/>
                <a:t>x5</a:t>
              </a:r>
            </a:p>
          </p:txBody>
        </p: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8CB444B3-129D-4549-9122-AA73AA638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760" y="4829386"/>
              <a:ext cx="6564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en-US" altLang="x-none" sz="1400"/>
                <a:t>x0.2</a:t>
              </a: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id="{C0AD4BDB-1F0D-6C41-87E9-AA1266301448}"/>
              </a:ext>
            </a:extLst>
          </p:cNvPr>
          <p:cNvGrpSpPr>
            <a:grpSpLocks/>
          </p:cNvGrpSpPr>
          <p:nvPr/>
        </p:nvGrpSpPr>
        <p:grpSpPr bwMode="auto">
          <a:xfrm>
            <a:off x="691558" y="760476"/>
            <a:ext cx="3673417" cy="1261884"/>
            <a:chOff x="1573089" y="1065071"/>
            <a:chExt cx="3673120" cy="1261756"/>
          </a:xfrm>
        </p:grpSpPr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26285F93-1C30-5F4F-9EDE-1E96460B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3089" y="1065071"/>
              <a:ext cx="3673120" cy="126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endParaRPr lang="en-US" altLang="x-none" sz="2400" dirty="0"/>
            </a:p>
            <a:p>
              <a:pPr algn="ctr" eaLnBrk="1" hangingPunct="1"/>
              <a:r>
                <a:rPr lang="en-US" altLang="x-none" sz="2400" dirty="0"/>
                <a:t>T</a:t>
              </a:r>
              <a:r>
                <a:rPr lang="en-US" altLang="x-none" sz="2400" baseline="-25000" dirty="0"/>
                <a:t>1/2</a:t>
              </a:r>
              <a:r>
                <a:rPr lang="en-US" altLang="x-none" sz="2400" dirty="0"/>
                <a:t>= 770(3) </a:t>
              </a:r>
              <a:r>
                <a:rPr lang="en-US" altLang="x-none" sz="2400" dirty="0" err="1"/>
                <a:t>ms</a:t>
              </a:r>
              <a:r>
                <a:rPr lang="en-US" altLang="x-none" sz="2400" dirty="0"/>
                <a:t> </a:t>
              </a:r>
            </a:p>
            <a:p>
              <a:pPr algn="ctr" eaLnBrk="1" hangingPunct="1"/>
              <a:endParaRPr lang="en-US" altLang="x-none" sz="1200" dirty="0"/>
            </a:p>
            <a:p>
              <a:pPr algn="ctr" eaLnBrk="1" hangingPunct="1"/>
              <a:endParaRPr lang="en-US" altLang="x-none" sz="1600" dirty="0"/>
            </a:p>
          </p:txBody>
        </p: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14C1CD5F-C2B0-B243-B400-6724EDBDD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438" y="1188600"/>
              <a:ext cx="21364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en-US" altLang="x-none" sz="1600" dirty="0">
                  <a:solidFill>
                    <a:srgbClr val="C00000"/>
                  </a:solidFill>
                </a:rPr>
                <a:t>Previous Value</a:t>
              </a:r>
              <a:endParaRPr lang="en-US" altLang="x-none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38">
            <a:extLst>
              <a:ext uri="{FF2B5EF4-FFF2-40B4-BE49-F238E27FC236}">
                <a16:creationId xmlns:a16="http://schemas.microsoft.com/office/drawing/2014/main" id="{D1192D70-E4DB-224A-9659-A45A60F5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491" y="3470685"/>
            <a:ext cx="287813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sz="2400" dirty="0">
                <a:solidFill>
                  <a:schemeClr val="accent1"/>
                </a:solidFill>
              </a:rPr>
              <a:t>T</a:t>
            </a:r>
            <a:r>
              <a:rPr lang="en-US" altLang="x-none" sz="2400" baseline="-25000" dirty="0">
                <a:solidFill>
                  <a:schemeClr val="accent1"/>
                </a:solidFill>
              </a:rPr>
              <a:t>1/2 </a:t>
            </a:r>
            <a:r>
              <a:rPr lang="en-US" altLang="x-none" sz="2400" baseline="-25000" dirty="0" err="1">
                <a:solidFill>
                  <a:schemeClr val="accent1"/>
                </a:solidFill>
              </a:rPr>
              <a:t>exp</a:t>
            </a:r>
            <a:r>
              <a:rPr lang="en-US" altLang="x-none" sz="2400" dirty="0">
                <a:solidFill>
                  <a:schemeClr val="accent1"/>
                </a:solidFill>
              </a:rPr>
              <a:t>= 772(1) </a:t>
            </a:r>
            <a:r>
              <a:rPr lang="en-US" altLang="x-none" sz="2400" dirty="0" err="1">
                <a:solidFill>
                  <a:schemeClr val="accent1"/>
                </a:solidFill>
              </a:rPr>
              <a:t>ms</a:t>
            </a:r>
            <a:endParaRPr lang="en-US" altLang="x-none" sz="1600" dirty="0">
              <a:solidFill>
                <a:schemeClr val="accent1"/>
              </a:solidFill>
            </a:endParaRPr>
          </a:p>
          <a:p>
            <a:pPr algn="ctr" eaLnBrk="1" hangingPunct="1"/>
            <a:endParaRPr lang="en-US" altLang="x-none" sz="1600" dirty="0">
              <a:solidFill>
                <a:schemeClr val="accen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4ED7A4-B0FF-E842-B51E-B45AFC3B3145}"/>
              </a:ext>
            </a:extLst>
          </p:cNvPr>
          <p:cNvGrpSpPr>
            <a:grpSpLocks/>
          </p:cNvGrpSpPr>
          <p:nvPr/>
        </p:nvGrpSpPr>
        <p:grpSpPr bwMode="auto">
          <a:xfrm>
            <a:off x="5699703" y="4221250"/>
            <a:ext cx="2828925" cy="966088"/>
            <a:chOff x="8329028" y="3982029"/>
            <a:chExt cx="2828399" cy="966393"/>
          </a:xfrm>
        </p:grpSpPr>
        <p:sp>
          <p:nvSpPr>
            <p:cNvPr id="17" name="TextBox 40">
              <a:extLst>
                <a:ext uri="{FF2B5EF4-FFF2-40B4-BE49-F238E27FC236}">
                  <a16:creationId xmlns:a16="http://schemas.microsoft.com/office/drawing/2014/main" id="{7ECEBBBE-A993-A347-A3B3-D6786886DDBE}"/>
                </a:ext>
              </a:extLst>
            </p:cNvPr>
            <p:cNvSpPr txBox="1"/>
            <p:nvPr/>
          </p:nvSpPr>
          <p:spPr>
            <a:xfrm>
              <a:off x="8329028" y="4486313"/>
              <a:ext cx="2828399" cy="4621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T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1/2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= 771.9(9)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ms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8" name="TextBox 41">
              <a:extLst>
                <a:ext uri="{FF2B5EF4-FFF2-40B4-BE49-F238E27FC236}">
                  <a16:creationId xmlns:a16="http://schemas.microsoft.com/office/drawing/2014/main" id="{F9451DB8-F4CC-E240-B0D8-5EDD70469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922" y="3982029"/>
              <a:ext cx="25776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en-US" altLang="x-none" sz="1600" b="1" dirty="0">
                  <a:solidFill>
                    <a:srgbClr val="C00000"/>
                  </a:solidFill>
                </a:rPr>
                <a:t>Weighted Average Half-life</a:t>
              </a:r>
              <a:endParaRPr lang="en-US" altLang="x-none" sz="24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9" name="Elbow Connector 4">
            <a:extLst>
              <a:ext uri="{FF2B5EF4-FFF2-40B4-BE49-F238E27FC236}">
                <a16:creationId xmlns:a16="http://schemas.microsoft.com/office/drawing/2014/main" id="{14BC6F53-F66F-094F-B52F-0F256635773D}"/>
              </a:ext>
            </a:extLst>
          </p:cNvPr>
          <p:cNvCxnSpPr/>
          <p:nvPr/>
        </p:nvCxnSpPr>
        <p:spPr>
          <a:xfrm rot="16200000" flipH="1">
            <a:off x="5708781" y="5271904"/>
            <a:ext cx="390525" cy="392113"/>
          </a:xfrm>
          <a:prstGeom prst="bentConnector2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">
            <a:extLst>
              <a:ext uri="{FF2B5EF4-FFF2-40B4-BE49-F238E27FC236}">
                <a16:creationId xmlns:a16="http://schemas.microsoft.com/office/drawing/2014/main" id="{DE138BA0-B20E-344B-8804-D5A96B5FF8A1}"/>
              </a:ext>
            </a:extLst>
          </p:cNvPr>
          <p:cNvSpPr txBox="1"/>
          <p:nvPr/>
        </p:nvSpPr>
        <p:spPr>
          <a:xfrm>
            <a:off x="6035476" y="5462563"/>
            <a:ext cx="3035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</a:rPr>
              <a:t>Uncertainty reduced by 3.3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314F576C-67E2-5F45-A45C-0542E43650D4}"/>
              </a:ext>
            </a:extLst>
          </p:cNvPr>
          <p:cNvSpPr/>
          <p:nvPr/>
        </p:nvSpPr>
        <p:spPr>
          <a:xfrm>
            <a:off x="533819" y="1580466"/>
            <a:ext cx="4523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i="1" dirty="0"/>
              <a:t>F. </a:t>
            </a:r>
            <a:r>
              <a:rPr lang="nb-NO" sz="1400" i="1" dirty="0" err="1"/>
              <a:t>Ajzenberg-Selove</a:t>
            </a:r>
            <a:r>
              <a:rPr lang="nb-NO" sz="1400" i="1" dirty="0"/>
              <a:t> et al., </a:t>
            </a:r>
            <a:r>
              <a:rPr lang="nb-NO" sz="1400" i="1" dirty="0" err="1"/>
              <a:t>Nuc</a:t>
            </a:r>
            <a:r>
              <a:rPr lang="nb-NO" sz="1400" i="1" dirty="0"/>
              <a:t>. </a:t>
            </a:r>
            <a:r>
              <a:rPr lang="nb-NO" sz="1400" i="1" dirty="0" err="1"/>
              <a:t>Phys</a:t>
            </a:r>
            <a:r>
              <a:rPr lang="nb-NO" sz="1400" i="1" dirty="0"/>
              <a:t>. A 277 (1974) 1-243, 1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F9F7F0FA-8F4F-484F-A80B-142CF56A2CF9}"/>
              </a:ext>
            </a:extLst>
          </p:cNvPr>
          <p:cNvSpPr txBox="1"/>
          <p:nvPr/>
        </p:nvSpPr>
        <p:spPr>
          <a:xfrm>
            <a:off x="5652567" y="920889"/>
            <a:ext cx="369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independent measures</a:t>
            </a:r>
            <a:endParaRPr lang="en-US" sz="2400" dirty="0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3831F749-E5B2-2142-AF52-2E60E100D879}"/>
              </a:ext>
            </a:extLst>
          </p:cNvPr>
          <p:cNvSpPr txBox="1"/>
          <p:nvPr/>
        </p:nvSpPr>
        <p:spPr>
          <a:xfrm>
            <a:off x="5663300" y="1382382"/>
            <a:ext cx="369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range to ensure only </a:t>
            </a:r>
            <a:r>
              <a:rPr lang="el-GR" dirty="0"/>
              <a:t>α</a:t>
            </a:r>
            <a:r>
              <a:rPr lang="en-US" dirty="0"/>
              <a:t>-</a:t>
            </a:r>
            <a:r>
              <a:rPr lang="el-GR" dirty="0"/>
              <a:t>α</a:t>
            </a:r>
            <a:r>
              <a:rPr lang="en-US" dirty="0"/>
              <a:t> </a:t>
            </a:r>
            <a:endParaRPr lang="en-US" sz="2400" dirty="0"/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CCE7059C-72D8-824E-A0CD-CE8A6FA0715B}"/>
              </a:ext>
            </a:extLst>
          </p:cNvPr>
          <p:cNvSpPr txBox="1"/>
          <p:nvPr/>
        </p:nvSpPr>
        <p:spPr>
          <a:xfrm>
            <a:off x="5674033" y="1869632"/>
            <a:ext cx="369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Dead-time </a:t>
            </a:r>
            <a:r>
              <a:rPr lang="es-ES" dirty="0" err="1"/>
              <a:t>correction</a:t>
            </a:r>
            <a:endParaRPr lang="en-US" sz="2400" dirty="0"/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05BB4D11-7ACC-2043-BD8C-AF6CAED6D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63" y="2277557"/>
            <a:ext cx="3263900" cy="977900"/>
          </a:xfrm>
          <a:prstGeom prst="rect">
            <a:avLst/>
          </a:prstGeom>
        </p:spPr>
      </p:pic>
      <p:sp>
        <p:nvSpPr>
          <p:cNvPr id="28" name="Rectangle 33">
            <a:extLst>
              <a:ext uri="{FF2B5EF4-FFF2-40B4-BE49-F238E27FC236}">
                <a16:creationId xmlns:a16="http://schemas.microsoft.com/office/drawing/2014/main" id="{215A09BE-ABC6-254C-A46B-D00C35C47A58}"/>
              </a:ext>
            </a:extLst>
          </p:cNvPr>
          <p:cNvSpPr/>
          <p:nvPr/>
        </p:nvSpPr>
        <p:spPr>
          <a:xfrm>
            <a:off x="5074067" y="5868428"/>
            <a:ext cx="4112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1" i="1" dirty="0">
                <a:solidFill>
                  <a:srgbClr val="C00000"/>
                </a:solidFill>
              </a:rPr>
              <a:t>S. </a:t>
            </a:r>
            <a:r>
              <a:rPr lang="nb-NO" sz="1400" b="1" i="1" dirty="0" err="1">
                <a:solidFill>
                  <a:srgbClr val="C00000"/>
                </a:solidFill>
              </a:rPr>
              <a:t>Viñals</a:t>
            </a:r>
            <a:r>
              <a:rPr lang="nb-NO" sz="1400" i="1" dirty="0">
                <a:solidFill>
                  <a:srgbClr val="C00000"/>
                </a:solidFill>
              </a:rPr>
              <a:t> </a:t>
            </a:r>
            <a:r>
              <a:rPr lang="nb-NO" sz="1400" i="1" dirty="0"/>
              <a:t>et al., Acta </a:t>
            </a:r>
            <a:r>
              <a:rPr lang="nb-NO" sz="1400" i="1" dirty="0" err="1"/>
              <a:t>Phys</a:t>
            </a:r>
            <a:r>
              <a:rPr lang="nb-NO" sz="1400" i="1" dirty="0"/>
              <a:t>. </a:t>
            </a:r>
            <a:r>
              <a:rPr lang="nb-NO" sz="1400" i="1" dirty="0" err="1"/>
              <a:t>Polon</a:t>
            </a:r>
            <a:r>
              <a:rPr lang="nb-NO" sz="1400" i="1" dirty="0"/>
              <a:t>. B 51 (2020):717-723,</a:t>
            </a:r>
          </a:p>
        </p:txBody>
      </p:sp>
    </p:spTree>
    <p:extLst>
      <p:ext uri="{BB962C8B-B14F-4D97-AF65-F5344CB8AC3E}">
        <p14:creationId xmlns:p14="http://schemas.microsoft.com/office/powerpoint/2010/main" val="10454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6CE1D-04FF-8A4A-A294-6B441486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54"/>
            <a:ext cx="8229600" cy="1143000"/>
          </a:xfrm>
        </p:spPr>
        <p:txBody>
          <a:bodyPr/>
          <a:lstStyle/>
          <a:p>
            <a:r>
              <a:rPr lang="es-ES" baseline="30000" dirty="0">
                <a:solidFill>
                  <a:srgbClr val="000090"/>
                </a:solidFill>
                <a:latin typeface="Symbol" pitchFamily="2" charset="2"/>
              </a:rPr>
              <a:t>8</a:t>
            </a:r>
            <a:r>
              <a:rPr lang="es-ES" dirty="0">
                <a:solidFill>
                  <a:srgbClr val="000090"/>
                </a:solidFill>
                <a:latin typeface="Symbol" pitchFamily="2" charset="2"/>
              </a:rPr>
              <a:t>B b</a:t>
            </a:r>
            <a:r>
              <a:rPr lang="es-ES" dirty="0">
                <a:solidFill>
                  <a:srgbClr val="000090"/>
                </a:solidFill>
              </a:rPr>
              <a:t>-</a:t>
            </a:r>
            <a:r>
              <a:rPr lang="es-ES" dirty="0" err="1">
                <a:solidFill>
                  <a:srgbClr val="000090"/>
                </a:solidFill>
              </a:rPr>
              <a:t>Strength</a:t>
            </a:r>
            <a:endParaRPr lang="es-ES" dirty="0">
              <a:solidFill>
                <a:srgbClr val="000090"/>
              </a:solidFill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F91294B9-1C47-E54E-B02B-E48988128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9"/>
          <a:stretch/>
        </p:blipFill>
        <p:spPr>
          <a:prstGeom prst="rect">
            <a:avLst/>
          </a:prstGeom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1796D023-A11D-7B4E-821F-DAFEE557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9"/>
          <a:stretch/>
        </p:blipFill>
        <p:spPr>
          <a:xfrm>
            <a:off x="4696592" y="1148154"/>
            <a:ext cx="3596391" cy="999344"/>
          </a:xfrm>
          <a:prstGeom prst="rect">
            <a:avLst/>
          </a:prstGeom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id="{32A50600-5336-A645-833F-1DAB7946AB41}"/>
              </a:ext>
            </a:extLst>
          </p:cNvPr>
          <p:cNvGrpSpPr/>
          <p:nvPr/>
        </p:nvGrpSpPr>
        <p:grpSpPr>
          <a:xfrm>
            <a:off x="107322" y="765846"/>
            <a:ext cx="4239392" cy="2388172"/>
            <a:chOff x="4800047" y="925243"/>
            <a:chExt cx="7152110" cy="47035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D21E09-5690-3E4B-BD3C-B3881A33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047" y="925243"/>
              <a:ext cx="7152110" cy="4703564"/>
            </a:xfrm>
            <a:prstGeom prst="rect">
              <a:avLst/>
            </a:prstGeom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0959B4F9-5AB0-8E46-A40C-230D859F7054}"/>
                </a:ext>
              </a:extLst>
            </p:cNvPr>
            <p:cNvSpPr txBox="1"/>
            <p:nvPr/>
          </p:nvSpPr>
          <p:spPr>
            <a:xfrm rot="16200000">
              <a:off x="4573932" y="2305706"/>
              <a:ext cx="10749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I</a:t>
              </a:r>
              <a:r>
                <a:rPr lang="el-GR" sz="2000" baseline="-25000" dirty="0"/>
                <a:t>β</a:t>
              </a:r>
              <a:r>
                <a:rPr lang="en-US" sz="2000" baseline="-25000" dirty="0"/>
                <a:t> 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23690FD-D942-3846-AB07-D83C5831A831}"/>
              </a:ext>
            </a:extLst>
          </p:cNvPr>
          <p:cNvGrpSpPr/>
          <p:nvPr/>
        </p:nvGrpSpPr>
        <p:grpSpPr>
          <a:xfrm>
            <a:off x="1" y="2332383"/>
            <a:ext cx="7921320" cy="4280452"/>
            <a:chOff x="1" y="2332383"/>
            <a:chExt cx="7921320" cy="4280452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682AA74E-2064-BE43-95E2-51A5DD8C0128}"/>
                </a:ext>
              </a:extLst>
            </p:cNvPr>
            <p:cNvGrpSpPr/>
            <p:nvPr/>
          </p:nvGrpSpPr>
          <p:grpSpPr>
            <a:xfrm>
              <a:off x="1" y="3162609"/>
              <a:ext cx="4900490" cy="3450226"/>
              <a:chOff x="1" y="3162609"/>
              <a:chExt cx="4900490" cy="3450226"/>
            </a:xfrm>
          </p:grpSpPr>
          <p:pic>
            <p:nvPicPr>
              <p:cNvPr id="9" name="Picture 32">
                <a:extLst>
                  <a:ext uri="{FF2B5EF4-FFF2-40B4-BE49-F238E27FC236}">
                    <a16:creationId xmlns:a16="http://schemas.microsoft.com/office/drawing/2014/main" id="{422F029D-9F38-924B-B73C-38A4FA1FC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3162609"/>
                <a:ext cx="4900490" cy="3450226"/>
              </a:xfrm>
              <a:prstGeom prst="rect">
                <a:avLst/>
              </a:prstGeom>
            </p:spPr>
          </p:pic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A4313303-5E7C-AE41-8C88-ADADFE1DF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030" y="3570279"/>
                <a:ext cx="2028718" cy="1510747"/>
              </a:xfrm>
              <a:prstGeom prst="rect">
                <a:avLst/>
              </a:prstGeom>
            </p:spPr>
          </p:pic>
        </p:grpSp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0F0EF0DB-7499-C14B-A76A-61D74F340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228" y="2418435"/>
              <a:ext cx="2400093" cy="945037"/>
            </a:xfrm>
            <a:prstGeom prst="rect">
              <a:avLst/>
            </a:prstGeom>
          </p:spPr>
        </p:pic>
        <p:sp>
          <p:nvSpPr>
            <p:cNvPr id="15" name="Flecha curvada hacia la izquierda 14">
              <a:extLst>
                <a:ext uri="{FF2B5EF4-FFF2-40B4-BE49-F238E27FC236}">
                  <a16:creationId xmlns:a16="http://schemas.microsoft.com/office/drawing/2014/main" id="{4D54A473-6400-BD4B-938A-A07F0E01D931}"/>
                </a:ext>
              </a:extLst>
            </p:cNvPr>
            <p:cNvSpPr/>
            <p:nvPr/>
          </p:nvSpPr>
          <p:spPr>
            <a:xfrm>
              <a:off x="4797287" y="2332383"/>
              <a:ext cx="602456" cy="1294153"/>
            </a:xfrm>
            <a:prstGeom prst="curvedLeft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8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06476BF-24BF-EA4B-981D-AA9228E0C551}"/>
              </a:ext>
            </a:extLst>
          </p:cNvPr>
          <p:cNvSpPr txBox="1">
            <a:spLocks/>
          </p:cNvSpPr>
          <p:nvPr/>
        </p:nvSpPr>
        <p:spPr>
          <a:xfrm>
            <a:off x="1043608" y="-8"/>
            <a:ext cx="7643192" cy="980736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rgbClr val="000090"/>
                </a:solidFill>
              </a:rPr>
              <a:t>Introduction</a:t>
            </a:r>
            <a:endParaRPr lang="es-ES" dirty="0">
              <a:solidFill>
                <a:srgbClr val="000090"/>
              </a:solidFill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9442BD1F-A5B5-5A4E-A3C8-C6D24E740D58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927101"/>
            <a:ext cx="8501063" cy="830263"/>
            <a:chOff x="138" y="584"/>
            <a:chExt cx="5355" cy="523"/>
          </a:xfrm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33A46843-B8ED-9348-BA72-96D0B0934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610"/>
              <a:ext cx="5175" cy="48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endParaRPr lang="es-ES_tradnl" altLang="es-ES"/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CB945302-96E1-854E-A40F-58421C3D9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" y="584"/>
              <a:ext cx="535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s-ES" b="1" u="sng" dirty="0">
                  <a:solidFill>
                    <a:srgbClr val="7D193C"/>
                  </a:solidFill>
                  <a:latin typeface="Palatino Linotype" panose="02040502050505030304" pitchFamily="18" charset="0"/>
                </a:rPr>
                <a:t>Beta Decay:</a:t>
              </a:r>
              <a:r>
                <a:rPr lang="en-US" altLang="es-ES" sz="1000" b="1" dirty="0"/>
                <a:t> </a:t>
              </a:r>
              <a:r>
                <a:rPr lang="en-US" altLang="es-ES" b="1" dirty="0">
                  <a:latin typeface="Palatino Linotype" panose="02040502050505030304" pitchFamily="18" charset="0"/>
                </a:rPr>
                <a:t>  </a:t>
              </a:r>
              <a:r>
                <a:rPr lang="en-US" altLang="es-ES" b="1" dirty="0">
                  <a:latin typeface="+mn-lt"/>
                </a:rPr>
                <a:t>universal term for all weak-interaction 			            transitions between two neighboring isobars</a:t>
              </a:r>
              <a:endParaRPr lang="en-US" altLang="es-ES" sz="1000" b="1" dirty="0">
                <a:latin typeface="+mn-lt"/>
              </a:endParaRPr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7B1484F4-80EC-5640-BD15-2B75070135B2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900238"/>
            <a:ext cx="8501063" cy="884237"/>
            <a:chOff x="200" y="1197"/>
            <a:chExt cx="5355" cy="557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352A39E5-3E75-D24C-B606-0D16E87E2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221"/>
              <a:ext cx="4083" cy="53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endParaRPr lang="es-ES_tradnl" altLang="es-ES"/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F7A1DD07-86F4-7646-BEA8-632975521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" y="1197"/>
              <a:ext cx="5355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s-ES" dirty="0">
                  <a:latin typeface="+mn-lt"/>
                </a:rPr>
                <a:t>Takes place is 3 different forms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s-ES" b="1" dirty="0">
                  <a:solidFill>
                    <a:schemeClr val="accent2"/>
                  </a:solidFill>
                  <a:latin typeface="Symbol" pitchFamily="2" charset="2"/>
                </a:rPr>
                <a:t>b</a:t>
              </a:r>
              <a:r>
                <a:rPr lang="en-US" altLang="es-ES" b="1" baseline="30000" dirty="0">
                  <a:solidFill>
                    <a:schemeClr val="accent2"/>
                  </a:solidFill>
                  <a:latin typeface="Symbol" pitchFamily="2" charset="2"/>
                </a:rPr>
                <a:t>-</a:t>
              </a:r>
              <a:r>
                <a:rPr lang="en-US" altLang="es-ES" b="1" dirty="0">
                  <a:latin typeface="Symbol" pitchFamily="2" charset="2"/>
                </a:rPr>
                <a:t>, </a:t>
              </a:r>
              <a:r>
                <a:rPr lang="en-US" altLang="es-ES" b="1" dirty="0">
                  <a:solidFill>
                    <a:srgbClr val="ED181E"/>
                  </a:solidFill>
                  <a:latin typeface="Symbol" pitchFamily="2" charset="2"/>
                </a:rPr>
                <a:t>b</a:t>
              </a:r>
              <a:r>
                <a:rPr lang="en-US" altLang="es-ES" b="1" baseline="30000" dirty="0">
                  <a:solidFill>
                    <a:srgbClr val="ED181E"/>
                  </a:solidFill>
                  <a:latin typeface="Symbol" pitchFamily="2" charset="2"/>
                </a:rPr>
                <a:t>+</a:t>
              </a:r>
              <a:r>
                <a:rPr lang="en-US" altLang="es-ES" b="1" dirty="0">
                  <a:latin typeface="Symbol" pitchFamily="2" charset="2"/>
                </a:rPr>
                <a:t> &amp;  </a:t>
              </a:r>
              <a:r>
                <a:rPr lang="en-US" altLang="es-ES" b="1" dirty="0">
                  <a:solidFill>
                    <a:srgbClr val="ED181E"/>
                  </a:solidFill>
                  <a:latin typeface="Palatino Linotype" panose="02040502050505030304" pitchFamily="18" charset="0"/>
                </a:rPr>
                <a:t>EC</a:t>
              </a:r>
              <a:r>
                <a:rPr lang="en-US" altLang="es-ES" b="1" dirty="0">
                  <a:latin typeface="Palatino Linotype" panose="02040502050505030304" pitchFamily="18" charset="0"/>
                </a:rPr>
                <a:t> (capture of an atomic electron)</a:t>
              </a:r>
              <a:endParaRPr lang="en-US" altLang="es-ES" sz="1000" b="1" dirty="0"/>
            </a:p>
          </p:txBody>
        </p:sp>
      </p:grpSp>
      <p:pic>
        <p:nvPicPr>
          <p:cNvPr id="11" name="Picture 7">
            <a:extLst>
              <a:ext uri="{FF2B5EF4-FFF2-40B4-BE49-F238E27FC236}">
                <a16:creationId xmlns:a16="http://schemas.microsoft.com/office/drawing/2014/main" id="{2EDF6C5A-D610-6E4F-A8CE-3C0568AE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65438"/>
            <a:ext cx="25654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16EF86D3-4F5F-124F-A6C8-9B0BEB430E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0719" y="4121610"/>
            <a:ext cx="831850" cy="941388"/>
          </a:xfrm>
          <a:prstGeom prst="line">
            <a:avLst/>
          </a:prstGeom>
          <a:noFill/>
          <a:ln w="1936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F153E86A-33B2-5C4B-AC56-976ACA09C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13" y="3043238"/>
            <a:ext cx="831850" cy="955675"/>
          </a:xfrm>
          <a:prstGeom prst="line">
            <a:avLst/>
          </a:prstGeom>
          <a:noFill/>
          <a:ln w="1936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15A71CE0-F6A1-E240-8761-F6EEB5FC50AF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4211638"/>
            <a:ext cx="3138488" cy="631825"/>
            <a:chOff x="3662" y="2653"/>
            <a:chExt cx="1977" cy="398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8539AE8B-B931-9241-AE29-83684E2D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2772"/>
              <a:ext cx="197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s-ES" sz="2800" b="1" dirty="0">
                  <a:solidFill>
                    <a:schemeClr val="accent2"/>
                  </a:solidFill>
                  <a:latin typeface="Symbol" pitchFamily="2" charset="2"/>
                </a:rPr>
                <a:t>b</a:t>
              </a:r>
              <a:r>
                <a:rPr lang="en-US" altLang="es-ES" sz="2800" b="1" baseline="30000" dirty="0">
                  <a:solidFill>
                    <a:schemeClr val="accent2"/>
                  </a:solidFill>
                  <a:latin typeface="Symbol" pitchFamily="2" charset="2"/>
                </a:rPr>
                <a:t>-</a:t>
              </a:r>
              <a:r>
                <a:rPr lang="en-US" altLang="es-ES" sz="2800" b="1" dirty="0">
                  <a:latin typeface="Palatino Linotype" panose="02040502050505030304" pitchFamily="18" charset="0"/>
                </a:rPr>
                <a:t>: n </a:t>
              </a:r>
              <a:r>
                <a:rPr lang="en-US" altLang="es-ES" sz="2800" b="1" dirty="0">
                  <a:latin typeface="Palatino Linotype" panose="02040502050505030304" pitchFamily="18" charset="0"/>
                  <a:sym typeface="Wingdings" pitchFamily="2" charset="2"/>
                </a:rPr>
                <a:t> p + e- + </a:t>
              </a:r>
              <a:r>
                <a:rPr lang="en-US" altLang="es-ES" sz="2800" b="1" dirty="0">
                  <a:latin typeface="Symbol" pitchFamily="2" charset="2"/>
                  <a:sym typeface="Wingdings" pitchFamily="2" charset="2"/>
                </a:rPr>
                <a:t>n</a:t>
              </a:r>
              <a:r>
                <a:rPr lang="en-US" altLang="es-ES" sz="2000" b="1" dirty="0">
                  <a:latin typeface="Palatino Linotype" panose="02040502050505030304" pitchFamily="18" charset="0"/>
                  <a:sym typeface="Wingdings" pitchFamily="2" charset="2"/>
                </a:rPr>
                <a:t>  </a:t>
              </a:r>
              <a:r>
                <a:rPr lang="en-US" altLang="es-ES" sz="2000" b="1" dirty="0">
                  <a:latin typeface="Palatino Linotype" panose="02040502050505030304" pitchFamily="18" charset="0"/>
                </a:rPr>
                <a:t> 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43926FC-8DB2-8E4D-825E-57859F54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2653"/>
              <a:ext cx="28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s-ES" sz="2800" b="1">
                  <a:latin typeface="Symbol" pitchFamily="2" charset="2"/>
                </a:rPr>
                <a:t>~</a:t>
              </a:r>
              <a:r>
                <a:rPr lang="en-US" altLang="es-ES" sz="2000" b="1">
                  <a:latin typeface="Palatino Linotype" panose="02040502050505030304" pitchFamily="18" charset="0"/>
                  <a:sym typeface="Wingdings" pitchFamily="2" charset="2"/>
                </a:rPr>
                <a:t>  </a:t>
              </a:r>
              <a:r>
                <a:rPr lang="en-US" altLang="es-ES" sz="2000" b="1">
                  <a:latin typeface="Palatino Linotype" panose="02040502050505030304" pitchFamily="18" charset="0"/>
                </a:rPr>
                <a:t> </a:t>
              </a:r>
            </a:p>
          </p:txBody>
        </p:sp>
      </p:grpSp>
      <p:sp>
        <p:nvSpPr>
          <p:cNvPr id="17" name="Rectangle 12">
            <a:extLst>
              <a:ext uri="{FF2B5EF4-FFF2-40B4-BE49-F238E27FC236}">
                <a16:creationId xmlns:a16="http://schemas.microsoft.com/office/drawing/2014/main" id="{B1EACE36-4AC5-5246-A6F6-C6B37650F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8975"/>
            <a:ext cx="311150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s-ES" sz="2800" b="1" dirty="0">
                <a:solidFill>
                  <a:srgbClr val="ED181E"/>
                </a:solidFill>
                <a:latin typeface="Symbol" pitchFamily="2" charset="2"/>
              </a:rPr>
              <a:t>b</a:t>
            </a:r>
            <a:r>
              <a:rPr lang="en-US" altLang="es-ES" sz="2800" b="1" baseline="30000" dirty="0">
                <a:solidFill>
                  <a:srgbClr val="ED181E"/>
                </a:solidFill>
                <a:latin typeface="Symbol" pitchFamily="2" charset="2"/>
              </a:rPr>
              <a:t>+</a:t>
            </a:r>
            <a:r>
              <a:rPr lang="en-US" altLang="es-ES" sz="2800" b="1" dirty="0">
                <a:solidFill>
                  <a:srgbClr val="ED181E"/>
                </a:solidFill>
                <a:latin typeface="Palatino Linotype" panose="02040502050505030304" pitchFamily="18" charset="0"/>
              </a:rPr>
              <a:t>:</a:t>
            </a:r>
            <a:r>
              <a:rPr lang="en-US" altLang="es-ES" sz="2800" b="1" dirty="0">
                <a:latin typeface="Palatino Linotype" panose="02040502050505030304" pitchFamily="18" charset="0"/>
              </a:rPr>
              <a:t> p </a:t>
            </a:r>
            <a:r>
              <a:rPr lang="en-US" altLang="es-ES" sz="2800" b="1" dirty="0">
                <a:latin typeface="Palatino Linotype" panose="02040502050505030304" pitchFamily="18" charset="0"/>
                <a:sym typeface="Wingdings" pitchFamily="2" charset="2"/>
              </a:rPr>
              <a:t> n + e+ + </a:t>
            </a:r>
            <a:r>
              <a:rPr lang="en-US" altLang="es-ES" sz="2800" b="1" dirty="0"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s-ES" sz="2000" b="1" dirty="0">
                <a:latin typeface="Palatino Linotype" panose="02040502050505030304" pitchFamily="18" charset="0"/>
                <a:sym typeface="Wingdings" pitchFamily="2" charset="2"/>
              </a:rPr>
              <a:t>  </a:t>
            </a:r>
            <a:r>
              <a:rPr lang="en-US" altLang="es-ES" sz="2000" b="1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BEB5DBB7-6C71-8045-A8E2-8A782381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5740525"/>
            <a:ext cx="886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b="1" dirty="0">
                <a:latin typeface="+mn-lt"/>
              </a:rPr>
              <a:t>A nucleon inside the nucleus is transformed into another</a:t>
            </a:r>
            <a:endParaRPr lang="en-US" altLang="es-ES" sz="1000" b="1" dirty="0">
              <a:latin typeface="+mn-lt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75755DE-2571-D34E-965C-BE0616D0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0213"/>
            <a:ext cx="3111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s-ES" sz="2800" b="1">
                <a:solidFill>
                  <a:srgbClr val="ED181E"/>
                </a:solidFill>
                <a:latin typeface="Palatino Linotype" panose="02040502050505030304" pitchFamily="18" charset="0"/>
              </a:rPr>
              <a:t>EC:</a:t>
            </a:r>
            <a:r>
              <a:rPr lang="en-US" altLang="es-ES" sz="2800" b="1">
                <a:latin typeface="Palatino Linotype" panose="02040502050505030304" pitchFamily="18" charset="0"/>
              </a:rPr>
              <a:t> p + e- </a:t>
            </a:r>
            <a:r>
              <a:rPr lang="en-US" altLang="es-ES" sz="2800" b="1">
                <a:latin typeface="Palatino Linotype" panose="02040502050505030304" pitchFamily="18" charset="0"/>
                <a:sym typeface="Wingdings" pitchFamily="2" charset="2"/>
              </a:rPr>
              <a:t> n + </a:t>
            </a:r>
            <a:r>
              <a:rPr lang="en-US" altLang="es-ES" sz="2800" b="1">
                <a:latin typeface="Symbol" pitchFamily="2" charset="2"/>
                <a:sym typeface="Wingdings" pitchFamily="2" charset="2"/>
              </a:rPr>
              <a:t>n</a:t>
            </a:r>
            <a:r>
              <a:rPr lang="en-US" altLang="es-ES" sz="2000" b="1">
                <a:latin typeface="Palatino Linotype" panose="02040502050505030304" pitchFamily="18" charset="0"/>
                <a:sym typeface="Wingdings" pitchFamily="2" charset="2"/>
              </a:rPr>
              <a:t>  </a:t>
            </a:r>
            <a:r>
              <a:rPr lang="en-US" altLang="es-ES" sz="2000" b="1"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5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5D28-EA43-D344-959B-E1C3065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err="1">
                <a:solidFill>
                  <a:srgbClr val="000090"/>
                </a:solidFill>
              </a:rPr>
              <a:t>Summary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C923-F20B-5A45-9C81-F2E5D94A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3DE2C64-1895-3A47-B2F2-81CD19803A0E}"/>
              </a:ext>
            </a:extLst>
          </p:cNvPr>
          <p:cNvSpPr txBox="1">
            <a:spLocks/>
          </p:cNvSpPr>
          <p:nvPr/>
        </p:nvSpPr>
        <p:spPr>
          <a:xfrm>
            <a:off x="457200" y="1029942"/>
            <a:ext cx="8063432" cy="5544944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000" dirty="0"/>
              <a:t>We have studied the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baseline="30000" dirty="0"/>
              <a:t>+</a:t>
            </a:r>
            <a:r>
              <a:rPr lang="en-US" sz="2000" dirty="0"/>
              <a:t>-EC decay of </a:t>
            </a:r>
            <a:r>
              <a:rPr lang="en-US" sz="2000" baseline="30000" dirty="0"/>
              <a:t>8</a:t>
            </a:r>
            <a:r>
              <a:rPr lang="en-US" sz="2000" dirty="0"/>
              <a:t>B at ISOLDE with the aim to measure for the first time both the feeding to the 2</a:t>
            </a:r>
            <a:r>
              <a:rPr lang="en-US" sz="2000" baseline="30000" dirty="0"/>
              <a:t>+</a:t>
            </a:r>
            <a:r>
              <a:rPr lang="en-US" sz="2000" dirty="0"/>
              <a:t> state at 16.6 MeV and to the 16.9 MeV state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000090"/>
                </a:solidFill>
              </a:rPr>
              <a:t>The 2</a:t>
            </a:r>
            <a:r>
              <a:rPr lang="en-US" sz="2000" baseline="30000" dirty="0">
                <a:solidFill>
                  <a:srgbClr val="000090"/>
                </a:solidFill>
              </a:rPr>
              <a:t>+</a:t>
            </a:r>
            <a:r>
              <a:rPr lang="en-US" sz="2000" dirty="0">
                <a:solidFill>
                  <a:srgbClr val="000090"/>
                </a:solidFill>
              </a:rPr>
              <a:t> doublet states has been </a:t>
            </a:r>
            <a:r>
              <a:rPr lang="en-US" sz="2000" b="1" dirty="0">
                <a:solidFill>
                  <a:srgbClr val="000090"/>
                </a:solidFill>
              </a:rPr>
              <a:t>observed with significant statistics to extract the feeding by R-matrix analysis. </a:t>
            </a:r>
            <a:endParaRPr lang="en-US" sz="2000" dirty="0"/>
          </a:p>
          <a:p>
            <a:endParaRPr lang="en-US" sz="800" dirty="0"/>
          </a:p>
          <a:p>
            <a:r>
              <a:rPr lang="en-US" sz="2000">
                <a:solidFill>
                  <a:srgbClr val="000090"/>
                </a:solidFill>
              </a:rPr>
              <a:t>Obtained </a:t>
            </a:r>
            <a:r>
              <a:rPr lang="en-US" sz="2000" dirty="0">
                <a:solidFill>
                  <a:srgbClr val="000090"/>
                </a:solidFill>
              </a:rPr>
              <a:t>the isospin mixing parameters </a:t>
            </a:r>
            <a:r>
              <a:rPr lang="el-GR" sz="2000" dirty="0">
                <a:solidFill>
                  <a:srgbClr val="000090"/>
                </a:solidFill>
              </a:rPr>
              <a:t>α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and </a:t>
            </a:r>
            <a:r>
              <a:rPr lang="el-GR" sz="2000" dirty="0">
                <a:solidFill>
                  <a:srgbClr val="000090"/>
                </a:solidFill>
              </a:rPr>
              <a:t>β</a:t>
            </a:r>
            <a:r>
              <a:rPr lang="en-US" sz="2000" dirty="0">
                <a:solidFill>
                  <a:srgbClr val="000090"/>
                </a:solidFill>
              </a:rPr>
              <a:t>  defining the mixing of the 2+ doublet.</a:t>
            </a:r>
            <a:endParaRPr lang="en-US" sz="2000" dirty="0"/>
          </a:p>
          <a:p>
            <a:endParaRPr lang="en-US" sz="800" b="1" dirty="0">
              <a:solidFill>
                <a:srgbClr val="000090"/>
              </a:solidFill>
            </a:endParaRPr>
          </a:p>
          <a:p>
            <a:r>
              <a:rPr lang="es-ES" sz="2000" dirty="0" err="1">
                <a:solidFill>
                  <a:srgbClr val="000090"/>
                </a:solidFill>
              </a:rPr>
              <a:t>The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s-ES" sz="2000" dirty="0" err="1">
                <a:solidFill>
                  <a:srgbClr val="000090"/>
                </a:solidFill>
              </a:rPr>
              <a:t>half-life</a:t>
            </a:r>
            <a:r>
              <a:rPr lang="es-ES" sz="2000" dirty="0">
                <a:solidFill>
                  <a:srgbClr val="000090"/>
                </a:solidFill>
              </a:rPr>
              <a:t> of </a:t>
            </a:r>
            <a:r>
              <a:rPr lang="es-ES" sz="2000" baseline="30000" dirty="0">
                <a:solidFill>
                  <a:srgbClr val="000090"/>
                </a:solidFill>
              </a:rPr>
              <a:t>8</a:t>
            </a:r>
            <a:r>
              <a:rPr lang="es-ES" sz="2000" dirty="0">
                <a:solidFill>
                  <a:srgbClr val="000090"/>
                </a:solidFill>
              </a:rPr>
              <a:t>B has </a:t>
            </a:r>
            <a:r>
              <a:rPr lang="es-ES" sz="2000" dirty="0" err="1">
                <a:solidFill>
                  <a:srgbClr val="000090"/>
                </a:solidFill>
              </a:rPr>
              <a:t>been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s-ES" sz="2000" dirty="0" err="1">
                <a:solidFill>
                  <a:srgbClr val="000090"/>
                </a:solidFill>
              </a:rPr>
              <a:t>improved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s-ES" sz="2000" dirty="0" err="1">
                <a:solidFill>
                  <a:srgbClr val="000090"/>
                </a:solidFill>
              </a:rPr>
              <a:t>with</a:t>
            </a:r>
            <a:r>
              <a:rPr lang="es-ES" sz="2000" dirty="0">
                <a:solidFill>
                  <a:srgbClr val="000090"/>
                </a:solidFill>
              </a:rPr>
              <a:t> a factor of 3 </a:t>
            </a:r>
            <a:r>
              <a:rPr lang="es-ES" sz="2000" dirty="0" err="1">
                <a:solidFill>
                  <a:srgbClr val="000090"/>
                </a:solidFill>
              </a:rPr>
              <a:t>less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s-ES" sz="2000" dirty="0" err="1">
                <a:solidFill>
                  <a:srgbClr val="000090"/>
                </a:solidFill>
              </a:rPr>
              <a:t>uncertainty</a:t>
            </a:r>
            <a:r>
              <a:rPr lang="es-ES" sz="2000" dirty="0">
                <a:solidFill>
                  <a:srgbClr val="000090"/>
                </a:solidFill>
              </a:rPr>
              <a:t>. </a:t>
            </a:r>
            <a:r>
              <a:rPr lang="es-ES" sz="2000" dirty="0" err="1">
                <a:solidFill>
                  <a:srgbClr val="000090"/>
                </a:solidFill>
              </a:rPr>
              <a:t>The</a:t>
            </a:r>
            <a:r>
              <a:rPr lang="es-ES" sz="2000" dirty="0">
                <a:solidFill>
                  <a:srgbClr val="000090"/>
                </a:solidFill>
              </a:rPr>
              <a:t> new </a:t>
            </a:r>
            <a:r>
              <a:rPr lang="es-ES" sz="2000" dirty="0" err="1">
                <a:solidFill>
                  <a:srgbClr val="000090"/>
                </a:solidFill>
              </a:rPr>
              <a:t>averaged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s-ES" sz="2000" dirty="0" err="1">
                <a:solidFill>
                  <a:srgbClr val="000090"/>
                </a:solidFill>
              </a:rPr>
              <a:t>value</a:t>
            </a:r>
            <a:r>
              <a:rPr lang="es-ES" sz="2000" dirty="0">
                <a:solidFill>
                  <a:srgbClr val="000090"/>
                </a:solidFill>
              </a:rPr>
              <a:t> </a:t>
            </a:r>
            <a:r>
              <a:rPr lang="es-ES" sz="2000" dirty="0" err="1">
                <a:solidFill>
                  <a:srgbClr val="000090"/>
                </a:solidFill>
              </a:rPr>
              <a:t>is</a:t>
            </a:r>
            <a:r>
              <a:rPr lang="es-ES" sz="2000" dirty="0">
                <a:solidFill>
                  <a:srgbClr val="000090"/>
                </a:solidFill>
              </a:rPr>
              <a:t> T</a:t>
            </a:r>
            <a:r>
              <a:rPr lang="es-ES" sz="2000" baseline="-25000" dirty="0">
                <a:solidFill>
                  <a:srgbClr val="000090"/>
                </a:solidFill>
              </a:rPr>
              <a:t>1/2</a:t>
            </a:r>
            <a:r>
              <a:rPr lang="es-ES" sz="2000" dirty="0">
                <a:solidFill>
                  <a:srgbClr val="000090"/>
                </a:solidFill>
              </a:rPr>
              <a:t> = 771.9(9) ms.</a:t>
            </a:r>
          </a:p>
          <a:p>
            <a:endParaRPr lang="en-US" sz="8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000090"/>
                </a:solidFill>
              </a:rPr>
              <a:t>An experimental upper limit for the rare </a:t>
            </a:r>
            <a:r>
              <a:rPr lang="es-ES" sz="2000" dirty="0">
                <a:solidFill>
                  <a:srgbClr val="000090"/>
                </a:solidFill>
              </a:rPr>
              <a:t>EC-</a:t>
            </a:r>
            <a:r>
              <a:rPr lang="en-US" sz="2000" dirty="0">
                <a:solidFill>
                  <a:srgbClr val="000090"/>
                </a:solidFill>
              </a:rPr>
              <a:t>p-branch </a:t>
            </a:r>
            <a:r>
              <a:rPr lang="en-US" sz="2000" dirty="0" err="1">
                <a:solidFill>
                  <a:srgbClr val="000090"/>
                </a:solidFill>
              </a:rPr>
              <a:t>obtained,still</a:t>
            </a:r>
            <a:r>
              <a:rPr lang="en-US" sz="2000" dirty="0">
                <a:solidFill>
                  <a:srgbClr val="000090"/>
                </a:solidFill>
              </a:rPr>
              <a:t> far from the expected value around 10</a:t>
            </a:r>
            <a:r>
              <a:rPr lang="en-US" sz="2000" baseline="30000" dirty="0">
                <a:solidFill>
                  <a:srgbClr val="000090"/>
                </a:solidFill>
              </a:rPr>
              <a:t>-8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2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D0639-A851-0B48-969E-5E953199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00057AF-B26A-3047-A62A-53719FF13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26" y="6318512"/>
            <a:ext cx="164623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9FB23759-4D16-7548-A66B-35885974DA81}"/>
              </a:ext>
            </a:extLst>
          </p:cNvPr>
          <p:cNvSpPr/>
          <p:nvPr/>
        </p:nvSpPr>
        <p:spPr>
          <a:xfrm>
            <a:off x="9102315" y="1599748"/>
            <a:ext cx="19291320" cy="28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3311"/>
              </a:spcBef>
            </a:pPr>
            <a:r>
              <a:rPr lang="es-ES" sz="3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S. Viñals i </a:t>
            </a:r>
            <a:r>
              <a:rPr lang="es-ES" sz="3200" b="1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Onsès</a:t>
            </a:r>
            <a:r>
              <a:rPr lang="es-ES" sz="3200" b="1" strike="noStrike" spc="-1" baseline="30000" dirty="0">
                <a:solidFill>
                  <a:srgbClr val="FF0000"/>
                </a:solidFill>
                <a:latin typeface="Trebuchet MS"/>
                <a:ea typeface="DejaVu Sans"/>
              </a:rPr>
              <a:t>(1,5)</a:t>
            </a:r>
            <a:r>
              <a:rPr lang="es-ES" sz="3200" b="0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for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MAGISOL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Colaboration</a:t>
            </a:r>
            <a:r>
              <a:rPr lang="es-ES" sz="3200" b="0" strike="noStrike" spc="-1" baseline="30000" dirty="0">
                <a:solidFill>
                  <a:srgbClr val="000000"/>
                </a:solidFill>
                <a:latin typeface="Trebuchet MS"/>
                <a:ea typeface="DejaVu Sans"/>
              </a:rPr>
              <a:t>(1,2,3,4)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11"/>
              </a:spcBef>
            </a:pP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(1) Instituto de Estructura de la Materia, CSIC, Serrano 113bis, E-28006 Madrid,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Spain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(2)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Department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Physics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University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Aarhus, DK-8000, Aarhus,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Denmark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(3) Fundamental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Physics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Chalmers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University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Technology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S-41296,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Göteborg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Sweden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(4) CERN ISOLDE, PH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Department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CH1211,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Geneve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23,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Switzerland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(5) Centro de Micro-análisis de Materiales, UAM, Faraday 3, Madrid,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Spain</a:t>
            </a:r>
            <a:endParaRPr lang="es-ES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11"/>
              </a:spcBef>
            </a:pPr>
            <a:endParaRPr lang="es-ES" sz="2600" b="0" strike="noStrike" spc="-1" dirty="0"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4F07DF21-0E88-694B-A9F9-4629C8C587B2}"/>
              </a:ext>
            </a:extLst>
          </p:cNvPr>
          <p:cNvSpPr/>
          <p:nvPr/>
        </p:nvSpPr>
        <p:spPr>
          <a:xfrm>
            <a:off x="9254715" y="1752148"/>
            <a:ext cx="19291320" cy="28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3311"/>
              </a:spcBef>
            </a:pPr>
            <a:r>
              <a:rPr lang="es-ES" sz="3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S. Viñals i </a:t>
            </a:r>
            <a:r>
              <a:rPr lang="es-ES" sz="3200" b="1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Onsès</a:t>
            </a:r>
            <a:r>
              <a:rPr lang="es-ES" sz="3200" b="1" strike="noStrike" spc="-1" baseline="30000" dirty="0">
                <a:solidFill>
                  <a:srgbClr val="FF0000"/>
                </a:solidFill>
                <a:latin typeface="Trebuchet MS"/>
                <a:ea typeface="DejaVu Sans"/>
              </a:rPr>
              <a:t>(1,5)</a:t>
            </a:r>
            <a:r>
              <a:rPr lang="es-ES" sz="3200" b="0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for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MAGISOL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Colaboration</a:t>
            </a:r>
            <a:r>
              <a:rPr lang="es-ES" sz="3200" b="0" strike="noStrike" spc="-1" baseline="30000" dirty="0">
                <a:solidFill>
                  <a:srgbClr val="000000"/>
                </a:solidFill>
                <a:latin typeface="Trebuchet MS"/>
                <a:ea typeface="DejaVu Sans"/>
              </a:rPr>
              <a:t>(1,2,3,4)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11"/>
              </a:spcBef>
            </a:pP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(1) Instituto de Estructura de la Materia, CSIC, Serrano 113bis, E-28006 Madrid,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Spain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(2)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Department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Physics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University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Aarhus, DK-8000, Aarhus,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Denmark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(3) Fundamental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Physics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Chalmers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University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Technology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S-41296,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Göteborg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Sweden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(4) CERN ISOLDE, PH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Department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CH1211,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Geneve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23,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Switzerland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(5) Centro de Micro-análisis de Materiales, UAM, Faraday 3, Madrid,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Spain</a:t>
            </a:r>
            <a:endParaRPr lang="es-ES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11"/>
              </a:spcBef>
            </a:pPr>
            <a:endParaRPr lang="es-ES" sz="2600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2DD415B8-F816-F94D-933B-09CC87096C1B}"/>
              </a:ext>
            </a:extLst>
          </p:cNvPr>
          <p:cNvSpPr/>
          <p:nvPr/>
        </p:nvSpPr>
        <p:spPr>
          <a:xfrm>
            <a:off x="9407115" y="1904548"/>
            <a:ext cx="19291320" cy="28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3311"/>
              </a:spcBef>
            </a:pPr>
            <a:r>
              <a:rPr lang="es-ES" sz="3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S. Viñals i </a:t>
            </a:r>
            <a:r>
              <a:rPr lang="es-ES" sz="3200" b="1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Onsès</a:t>
            </a:r>
            <a:r>
              <a:rPr lang="es-ES" sz="3200" b="1" strike="noStrike" spc="-1" baseline="30000" dirty="0">
                <a:solidFill>
                  <a:srgbClr val="FF0000"/>
                </a:solidFill>
                <a:latin typeface="Trebuchet MS"/>
                <a:ea typeface="DejaVu Sans"/>
              </a:rPr>
              <a:t>(1,5)</a:t>
            </a:r>
            <a:r>
              <a:rPr lang="es-ES" sz="3200" b="0" strike="noStrike" spc="-1" dirty="0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for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the</a:t>
            </a:r>
            <a:r>
              <a:rPr lang="es-ES" sz="3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MAGISOL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Colaboration</a:t>
            </a:r>
            <a:r>
              <a:rPr lang="es-ES" sz="3200" b="0" strike="noStrike" spc="-1" baseline="30000" dirty="0">
                <a:solidFill>
                  <a:srgbClr val="000000"/>
                </a:solidFill>
                <a:latin typeface="Trebuchet MS"/>
                <a:ea typeface="DejaVu Sans"/>
              </a:rPr>
              <a:t>(1,2,3,4)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11"/>
              </a:spcBef>
            </a:pP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(1) Instituto de Estructura de la Materia, CSIC, Serrano 113bis, E-28006 Madrid,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Spain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(2)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Department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Physics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University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Aarhus, DK-8000, Aarhus,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Denmark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(3) Fundamental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Physics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Chalmers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University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of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Technology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S-41296,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Göteborg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Sweden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(4) CERN ISOLDE, PH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Department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CH1211,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Geneve</a:t>
            </a: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23,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Switzerland</a:t>
            </a:r>
            <a:br>
              <a:rPr dirty="0"/>
            </a:br>
            <a:r>
              <a:rPr lang="es-ES" sz="2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(5) Centro de Micro-análisis de Materiales, UAM, Faraday 3, Madrid,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Spain</a:t>
            </a:r>
            <a:endParaRPr lang="es-ES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11"/>
              </a:spcBef>
            </a:pPr>
            <a:endParaRPr lang="es-ES" sz="2600" b="0" strike="noStrike" spc="-1" dirty="0">
              <a:latin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AF5D3CF-FE5C-7C4E-91CA-B72ECCE3F8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4018699"/>
            <a:ext cx="5611606" cy="26885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D92452-8663-EB44-A78B-06E387533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964" y="804897"/>
            <a:ext cx="5664200" cy="320040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5AB156A0-982C-9E4A-9425-EC69D6806625}"/>
              </a:ext>
            </a:extLst>
          </p:cNvPr>
          <p:cNvSpPr/>
          <p:nvPr/>
        </p:nvSpPr>
        <p:spPr>
          <a:xfrm rot="20652166">
            <a:off x="415561" y="1821093"/>
            <a:ext cx="82771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80A"/>
                </a:solidFill>
                <a:latin typeface="+mn-lt"/>
              </a:rPr>
              <a:t>Thank you for your attention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31C45D-A400-744D-A05B-B1AFEACC6A82}"/>
              </a:ext>
            </a:extLst>
          </p:cNvPr>
          <p:cNvSpPr txBox="1"/>
          <p:nvPr/>
        </p:nvSpPr>
        <p:spPr>
          <a:xfrm>
            <a:off x="1548239" y="3603137"/>
            <a:ext cx="565362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Silvia </a:t>
            </a:r>
            <a:r>
              <a:rPr lang="en-GB" dirty="0" err="1"/>
              <a:t>Viñals</a:t>
            </a:r>
            <a:r>
              <a:rPr lang="en-GB" dirty="0"/>
              <a:t>, Ph D  </a:t>
            </a:r>
            <a:r>
              <a:rPr lang="en-GB" dirty="0" err="1"/>
              <a:t>Defense</a:t>
            </a:r>
            <a:r>
              <a:rPr lang="en-GB" dirty="0"/>
              <a:t> on the December 11</a:t>
            </a:r>
            <a:r>
              <a:rPr lang="en-GB" baseline="30000" dirty="0"/>
              <a:t>th</a:t>
            </a:r>
            <a:r>
              <a:rPr lang="en-GB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17351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7E7BD-1D9D-F048-A9F5-B07AE8C12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0549ACF-3178-0A41-83BC-32772C4F9CB4}"/>
              </a:ext>
            </a:extLst>
          </p:cNvPr>
          <p:cNvSpPr txBox="1">
            <a:spLocks/>
          </p:cNvSpPr>
          <p:nvPr/>
        </p:nvSpPr>
        <p:spPr>
          <a:xfrm>
            <a:off x="4176214" y="-8"/>
            <a:ext cx="4510585" cy="980736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solidFill>
                  <a:srgbClr val="000090"/>
                </a:solidFill>
              </a:rPr>
              <a:t>Example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D91E0ACE-7C22-3845-8087-91A21A74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8969" y="6550538"/>
            <a:ext cx="6132470" cy="278630"/>
          </a:xfrm>
        </p:spPr>
        <p:txBody>
          <a:bodyPr/>
          <a:lstStyle/>
          <a:p>
            <a:pPr algn="l">
              <a:defRPr/>
            </a:pPr>
            <a:r>
              <a:rPr lang="es-ES_tradnl" dirty="0"/>
              <a:t>María J. Gª Borge – </a:t>
            </a:r>
            <a:r>
              <a:rPr lang="es-ES_tradnl" dirty="0" err="1"/>
              <a:t>Xth</a:t>
            </a:r>
            <a:r>
              <a:rPr lang="es-ES_tradnl" dirty="0"/>
              <a:t> Tastes of Nuclear </a:t>
            </a:r>
            <a:r>
              <a:rPr lang="es-ES_tradnl" dirty="0" err="1"/>
              <a:t>Physics</a:t>
            </a:r>
            <a:r>
              <a:rPr lang="es-ES_tradnl" dirty="0"/>
              <a:t>, 30 Nov – 4 </a:t>
            </a:r>
            <a:r>
              <a:rPr lang="es-ES_tradnl" dirty="0" err="1"/>
              <a:t>Dec</a:t>
            </a:r>
            <a:r>
              <a:rPr lang="es-ES_tradnl" dirty="0"/>
              <a:t> 2020,</a:t>
            </a:r>
            <a:endParaRPr lang="es-ES" dirty="0"/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2D10B99B-749B-E440-9D8E-89A7A520239C}"/>
              </a:ext>
            </a:extLst>
          </p:cNvPr>
          <p:cNvSpPr txBox="1">
            <a:spLocks/>
          </p:cNvSpPr>
          <p:nvPr/>
        </p:nvSpPr>
        <p:spPr>
          <a:xfrm>
            <a:off x="8659091" y="6503939"/>
            <a:ext cx="484909" cy="354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B9021C-E1F5-476C-9C96-53DAFAC10250}" type="slidenum">
              <a:rPr lang="es-ES" smtClean="0"/>
              <a:pPr/>
              <a:t>3</a:t>
            </a:fld>
            <a:endParaRPr lang="es-ES" dirty="0"/>
          </a:p>
        </p:txBody>
      </p:sp>
      <p:grpSp>
        <p:nvGrpSpPr>
          <p:cNvPr id="7" name="59 Grupo">
            <a:extLst>
              <a:ext uri="{FF2B5EF4-FFF2-40B4-BE49-F238E27FC236}">
                <a16:creationId xmlns:a16="http://schemas.microsoft.com/office/drawing/2014/main" id="{097428D4-1B45-BE42-901F-667EFA3402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392613" cy="2900363"/>
            <a:chOff x="0" y="0"/>
            <a:chExt cx="4392613" cy="2900363"/>
          </a:xfrm>
        </p:grpSpPr>
        <p:pic>
          <p:nvPicPr>
            <p:cNvPr id="8" name="Picture 2" descr="128Cd_decayscheme">
              <a:extLst>
                <a:ext uri="{FF2B5EF4-FFF2-40B4-BE49-F238E27FC236}">
                  <a16:creationId xmlns:a16="http://schemas.microsoft.com/office/drawing/2014/main" id="{4FB33198-B3F5-1E40-814E-099C2A695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92613" cy="290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7">
              <a:extLst>
                <a:ext uri="{FF2B5EF4-FFF2-40B4-BE49-F238E27FC236}">
                  <a16:creationId xmlns:a16="http://schemas.microsoft.com/office/drawing/2014/main" id="{1E07D75A-86D1-FA41-B77D-28A2E278A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1857375"/>
              <a:ext cx="71913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49451DA9-2F91-2F4F-8B53-A5B46894B2C4}"/>
              </a:ext>
            </a:extLst>
          </p:cNvPr>
          <p:cNvGrpSpPr>
            <a:grpSpLocks/>
          </p:cNvGrpSpPr>
          <p:nvPr/>
        </p:nvGrpSpPr>
        <p:grpSpPr bwMode="auto">
          <a:xfrm>
            <a:off x="1836744" y="3148827"/>
            <a:ext cx="5091113" cy="3538537"/>
            <a:chOff x="1147" y="1934"/>
            <a:chExt cx="3207" cy="2229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A0E9E203-B168-8E4C-A8D9-FC7B9F7AC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3857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079B3BE-F9AE-4846-8BF4-EB804E9C8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3569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57BEE37C-C0B2-A44E-85B0-159A4A2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3953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48085F97-5090-794B-B3BC-BBF58F9E4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713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7A3B1919-AD19-2142-925B-06564645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3617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32BE07BC-ED56-B84B-8AA3-C733DFBD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3377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07B7E6C7-0534-BB48-A3B9-E6F1864C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3329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A5956497-906D-9D4C-8DCE-351E7FD65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377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7740A101-C496-2D4A-A5C1-62C22C026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3137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7F856F6A-2A03-2142-84DC-DCB0E53F1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3713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C37A7B08-FF5D-C346-9C7B-223D6A753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3608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E6AD640A-22AF-6C48-BE2A-034B79A04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3493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3353BAA5-C2E5-F74C-AB71-78027D614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089"/>
              <a:ext cx="999" cy="10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9BE083AA-F046-9641-B1D5-6D0D66BE1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809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734BCD8B-7F16-1D4A-9656-E63433C6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857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2188A077-0B93-B647-A1B3-013324F6F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3569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9C0C715B-11EB-D640-830B-7F3F22918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3953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AA6B5BC4-A30E-294E-86E9-F064BE5FD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3713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14A7E54F-0321-AD45-AF17-08D8EA25A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3617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B88FC790-3FA4-3A4E-B416-2D93E9880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377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5A27F1F3-4817-634B-A036-06541761B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3329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9F3A7F90-FED2-B04B-81A7-3AAB5790E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" y="3377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F3FC9AFA-A923-A042-94D7-E7E31386C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3164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43F184A-5DA0-0B43-AB7C-A21C8078C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3713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4896389C-4E3C-3442-9474-5B16FA21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3617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8F5A67F7-9917-F046-8CC7-4DD8AE4D4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521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3579329-C712-1E49-AF56-D8ED77628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3137"/>
              <a:ext cx="999" cy="10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ED1E5B85-FE6C-F244-9C8D-9C5ADF6BB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3809"/>
              <a:ext cx="151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8B36FC37-C60F-FA4B-AB21-02D9DCD1E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3185"/>
              <a:ext cx="2064" cy="1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6DFD03BF-8090-6C46-8159-256C17BD8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478"/>
              <a:ext cx="151" cy="1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03D491DA-E86D-DB46-BEB0-E432E51AC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478"/>
              <a:ext cx="151" cy="162"/>
            </a:xfrm>
            <a:prstGeom prst="ellipse">
              <a:avLst/>
            </a:prstGeom>
            <a:solidFill>
              <a:srgbClr val="F300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s-ES" altLang="es-ES">
                <a:solidFill>
                  <a:schemeClr val="folHlink"/>
                </a:solidFill>
              </a:endParaRPr>
            </a:p>
          </p:txBody>
        </p:sp>
        <p:sp>
          <p:nvSpPr>
            <p:cNvPr id="42" name="Text Box 36">
              <a:extLst>
                <a:ext uri="{FF2B5EF4-FFF2-40B4-BE49-F238E27FC236}">
                  <a16:creationId xmlns:a16="http://schemas.microsoft.com/office/drawing/2014/main" id="{5A0C0D27-4923-3B43-A545-14CC9939F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478"/>
              <a:ext cx="6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es-ES" sz="2000" b="1">
                  <a:latin typeface="Times New Roman" panose="02020603050405020304" pitchFamily="18" charset="0"/>
                </a:rPr>
                <a:t>neutron</a:t>
              </a:r>
              <a:endParaRPr lang="en-GB" altLang="es-ES" sz="200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37">
              <a:extLst>
                <a:ext uri="{FF2B5EF4-FFF2-40B4-BE49-F238E27FC236}">
                  <a16:creationId xmlns:a16="http://schemas.microsoft.com/office/drawing/2014/main" id="{2279258B-6DAD-9745-B020-DA632D988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478"/>
              <a:ext cx="5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es-ES" sz="2000" b="1">
                  <a:latin typeface="Times New Roman" panose="02020603050405020304" pitchFamily="18" charset="0"/>
                </a:rPr>
                <a:t>proton</a:t>
              </a:r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06745E76-7C36-A546-B662-598950BF0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2569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aphicFrame>
          <p:nvGraphicFramePr>
            <p:cNvPr id="45" name="Object 39">
              <a:extLst>
                <a:ext uri="{FF2B5EF4-FFF2-40B4-BE49-F238E27FC236}">
                  <a16:creationId xmlns:a16="http://schemas.microsoft.com/office/drawing/2014/main" id="{7C54D679-5A6B-8446-9D6C-1B93553378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96" y="2946"/>
            <a:ext cx="208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" name="Ecuación" r:id="rId4" imgW="7607300" imgH="4978400" progId="Equation.3">
                    <p:embed/>
                  </p:oleObj>
                </mc:Choice>
                <mc:Fallback>
                  <p:oleObj name="Ecuación" r:id="rId4" imgW="7607300" imgH="4978400" progId="Equation.3">
                    <p:embed/>
                    <p:pic>
                      <p:nvPicPr>
                        <p:cNvPr id="46" name="Object 39">
                          <a:extLst>
                            <a:ext uri="{FF2B5EF4-FFF2-40B4-BE49-F238E27FC236}">
                              <a16:creationId xmlns:a16="http://schemas.microsoft.com/office/drawing/2014/main" id="{B5AD3F5A-75F7-854D-88E8-E3C034D06E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6" y="2946"/>
                          <a:ext cx="208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 Box 40">
              <a:extLst>
                <a:ext uri="{FF2B5EF4-FFF2-40B4-BE49-F238E27FC236}">
                  <a16:creationId xmlns:a16="http://schemas.microsoft.com/office/drawing/2014/main" id="{7E48D41D-43A6-3A40-A49E-C29504584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1947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GB" altLang="es-ES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7" name="Object 41">
              <a:extLst>
                <a:ext uri="{FF2B5EF4-FFF2-40B4-BE49-F238E27FC236}">
                  <a16:creationId xmlns:a16="http://schemas.microsoft.com/office/drawing/2014/main" id="{0E494B8A-7D33-224A-A54C-31A278C015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3" y="1934"/>
            <a:ext cx="310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0" name="Ecuación" r:id="rId6" imgW="4102100" imgH="5854700" progId="Equation.3">
                    <p:embed/>
                  </p:oleObj>
                </mc:Choice>
                <mc:Fallback>
                  <p:oleObj name="Ecuación" r:id="rId6" imgW="4102100" imgH="5854700" progId="Equation.3">
                    <p:embed/>
                    <p:pic>
                      <p:nvPicPr>
                        <p:cNvPr id="48" name="Object 41">
                          <a:extLst>
                            <a:ext uri="{FF2B5EF4-FFF2-40B4-BE49-F238E27FC236}">
                              <a16:creationId xmlns:a16="http://schemas.microsoft.com/office/drawing/2014/main" id="{CDE50F32-48B3-B143-80B6-8CFEC63BE8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" y="1934"/>
                          <a:ext cx="310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2">
              <a:extLst>
                <a:ext uri="{FF2B5EF4-FFF2-40B4-BE49-F238E27FC236}">
                  <a16:creationId xmlns:a16="http://schemas.microsoft.com/office/drawing/2014/main" id="{28988115-6A4F-A043-BDB3-2134785826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6" y="1979"/>
            <a:ext cx="378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1" name="Ecuación" r:id="rId8" imgW="5562600" imgH="5854700" progId="Equation.3">
                    <p:embed/>
                  </p:oleObj>
                </mc:Choice>
                <mc:Fallback>
                  <p:oleObj name="Ecuación" r:id="rId8" imgW="5562600" imgH="5854700" progId="Equation.3">
                    <p:embed/>
                    <p:pic>
                      <p:nvPicPr>
                        <p:cNvPr id="49" name="Object 42">
                          <a:extLst>
                            <a:ext uri="{FF2B5EF4-FFF2-40B4-BE49-F238E27FC236}">
                              <a16:creationId xmlns:a16="http://schemas.microsoft.com/office/drawing/2014/main" id="{33081910-8D7E-0F4B-8067-7AF0994D5F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979"/>
                          <a:ext cx="378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Line 43">
            <a:extLst>
              <a:ext uri="{FF2B5EF4-FFF2-40B4-BE49-F238E27FC236}">
                <a16:creationId xmlns:a16="http://schemas.microsoft.com/office/drawing/2014/main" id="{0C2AF8E5-89A4-EC44-A1B8-5CED31BD6B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775" y="1123950"/>
            <a:ext cx="1620838" cy="39608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0" name="Line 44">
            <a:extLst>
              <a:ext uri="{FF2B5EF4-FFF2-40B4-BE49-F238E27FC236}">
                <a16:creationId xmlns:a16="http://schemas.microsoft.com/office/drawing/2014/main" id="{010A4CC5-B83F-D34B-960A-7D1CD4999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862013"/>
            <a:ext cx="8270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" name="Line 45">
            <a:extLst>
              <a:ext uri="{FF2B5EF4-FFF2-40B4-BE49-F238E27FC236}">
                <a16:creationId xmlns:a16="http://schemas.microsoft.com/office/drawing/2014/main" id="{E3B1BC37-3EB8-3641-B7B1-BD685ACB6A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1275" y="2708275"/>
            <a:ext cx="1512888" cy="22336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52" name="Object 55">
            <a:extLst>
              <a:ext uri="{FF2B5EF4-FFF2-40B4-BE49-F238E27FC236}">
                <a16:creationId xmlns:a16="http://schemas.microsoft.com/office/drawing/2014/main" id="{F288B1DB-A48B-5B42-AF3A-373389ADE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59032"/>
              </p:ext>
            </p:extLst>
          </p:nvPr>
        </p:nvGraphicFramePr>
        <p:xfrm>
          <a:off x="5949950" y="1798540"/>
          <a:ext cx="28416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" name="Ecuación" r:id="rId10" imgW="39204900" imgH="7607300" progId="Equation.3">
                  <p:embed/>
                </p:oleObj>
              </mc:Choice>
              <mc:Fallback>
                <p:oleObj name="Ecuación" r:id="rId10" imgW="39204900" imgH="7607300" progId="Equation.3">
                  <p:embed/>
                  <p:pic>
                    <p:nvPicPr>
                      <p:cNvPr id="54" name="Object 55">
                        <a:extLst>
                          <a:ext uri="{FF2B5EF4-FFF2-40B4-BE49-F238E27FC236}">
                            <a16:creationId xmlns:a16="http://schemas.microsoft.com/office/drawing/2014/main" id="{19C99DAB-FA7A-6149-BAE7-F00699D4FD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798540"/>
                        <a:ext cx="2841625" cy="550862"/>
                      </a:xfrm>
                      <a:prstGeom prst="rect">
                        <a:avLst/>
                      </a:prstGeom>
                      <a:solidFill>
                        <a:srgbClr val="F7FD8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6">
            <a:extLst>
              <a:ext uri="{FF2B5EF4-FFF2-40B4-BE49-F238E27FC236}">
                <a16:creationId xmlns:a16="http://schemas.microsoft.com/office/drawing/2014/main" id="{49C9BE74-6DD1-5C46-9D64-8072D40B3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86352"/>
              </p:ext>
            </p:extLst>
          </p:nvPr>
        </p:nvGraphicFramePr>
        <p:xfrm>
          <a:off x="5940425" y="987327"/>
          <a:ext cx="28416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" name="Ecuación" r:id="rId12" imgW="39204900" imgH="7607300" progId="Equation.3">
                  <p:embed/>
                </p:oleObj>
              </mc:Choice>
              <mc:Fallback>
                <p:oleObj name="Ecuación" r:id="rId12" imgW="39204900" imgH="7607300" progId="Equation.3">
                  <p:embed/>
                  <p:pic>
                    <p:nvPicPr>
                      <p:cNvPr id="55" name="Object 56">
                        <a:extLst>
                          <a:ext uri="{FF2B5EF4-FFF2-40B4-BE49-F238E27FC236}">
                            <a16:creationId xmlns:a16="http://schemas.microsoft.com/office/drawing/2014/main" id="{8DA616CA-6E9E-4A48-91BD-2EFA785A13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987327"/>
                        <a:ext cx="2841625" cy="550863"/>
                      </a:xfrm>
                      <a:prstGeom prst="rect">
                        <a:avLst/>
                      </a:prstGeom>
                      <a:solidFill>
                        <a:srgbClr val="F7FD8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57">
            <a:extLst>
              <a:ext uri="{FF2B5EF4-FFF2-40B4-BE49-F238E27FC236}">
                <a16:creationId xmlns:a16="http://schemas.microsoft.com/office/drawing/2014/main" id="{BA6C3E9F-E832-DE4F-8A39-CF6957582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985740"/>
            <a:ext cx="666750" cy="457200"/>
          </a:xfrm>
          <a:prstGeom prst="rect">
            <a:avLst/>
          </a:prstGeom>
          <a:solidFill>
            <a:srgbClr val="F7F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s-ES" b="1">
                <a:solidFill>
                  <a:schemeClr val="folHlink"/>
                </a:solidFill>
                <a:latin typeface="Times New Roman" panose="02020603050405020304" pitchFamily="18" charset="0"/>
              </a:rPr>
              <a:t>β</a:t>
            </a:r>
            <a:r>
              <a:rPr lang="es-ES" altLang="es-ES" b="1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b="1" baseline="300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es-ES" altLang="es-ES" b="1">
                <a:solidFill>
                  <a:schemeClr val="folHlink"/>
                </a:solidFill>
                <a:latin typeface="Times New Roman" panose="02020603050405020304" pitchFamily="18" charset="0"/>
              </a:rPr>
              <a:t> :</a:t>
            </a:r>
            <a:endParaRPr lang="en-GB" altLang="es-ES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50F614C2-30E3-A644-A1AF-295DCE35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1779490"/>
            <a:ext cx="714375" cy="457200"/>
          </a:xfrm>
          <a:prstGeom prst="rect">
            <a:avLst/>
          </a:prstGeom>
          <a:solidFill>
            <a:srgbClr val="F7F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s-ES" b="1">
                <a:solidFill>
                  <a:srgbClr val="FF0000"/>
                </a:solidFill>
                <a:latin typeface="Times New Roman" panose="02020603050405020304" pitchFamily="18" charset="0"/>
              </a:rPr>
              <a:t>β</a:t>
            </a:r>
            <a:r>
              <a:rPr lang="es-ES" altLang="es-E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s-ES" altLang="es-ES" b="1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  <a:endParaRPr lang="en-GB" altLang="es-E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id="{08C5EDA8-3C12-8F49-B66B-D6C832C5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2551015"/>
            <a:ext cx="785812" cy="457200"/>
          </a:xfrm>
          <a:prstGeom prst="rect">
            <a:avLst/>
          </a:prstGeom>
          <a:solidFill>
            <a:srgbClr val="F7F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s-ES" b="1">
                <a:solidFill>
                  <a:srgbClr val="FF0000"/>
                </a:solidFill>
                <a:latin typeface="Times New Roman" panose="02020603050405020304" pitchFamily="18" charset="0"/>
              </a:rPr>
              <a:t>EC :</a:t>
            </a:r>
          </a:p>
        </p:txBody>
      </p:sp>
      <p:graphicFrame>
        <p:nvGraphicFramePr>
          <p:cNvPr id="57" name="Object 63">
            <a:extLst>
              <a:ext uri="{FF2B5EF4-FFF2-40B4-BE49-F238E27FC236}">
                <a16:creationId xmlns:a16="http://schemas.microsoft.com/office/drawing/2014/main" id="{513F4067-FC46-F84A-B547-F71F7A3DA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96123"/>
              </p:ext>
            </p:extLst>
          </p:nvPr>
        </p:nvGraphicFramePr>
        <p:xfrm>
          <a:off x="5292725" y="2493865"/>
          <a:ext cx="34988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" name="Ecuación" r:id="rId14" imgW="48272700" imgH="7607300" progId="Equation.3">
                  <p:embed/>
                </p:oleObj>
              </mc:Choice>
              <mc:Fallback>
                <p:oleObj name="Ecuación" r:id="rId14" imgW="48272700" imgH="7607300" progId="Equation.3">
                  <p:embed/>
                  <p:pic>
                    <p:nvPicPr>
                      <p:cNvPr id="59" name="Object 63">
                        <a:extLst>
                          <a:ext uri="{FF2B5EF4-FFF2-40B4-BE49-F238E27FC236}">
                            <a16:creationId xmlns:a16="http://schemas.microsoft.com/office/drawing/2014/main" id="{0FEA1D5D-C68C-C241-AF9D-544E4BFDEC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93865"/>
                        <a:ext cx="3498850" cy="550862"/>
                      </a:xfrm>
                      <a:prstGeom prst="rect">
                        <a:avLst/>
                      </a:prstGeom>
                      <a:solidFill>
                        <a:srgbClr val="F7FD8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15">
            <a:extLst>
              <a:ext uri="{FF2B5EF4-FFF2-40B4-BE49-F238E27FC236}">
                <a16:creationId xmlns:a16="http://schemas.microsoft.com/office/drawing/2014/main" id="{3F86964E-B727-BD40-8109-B513BAD0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621" y="5050793"/>
            <a:ext cx="239713" cy="257175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7CFCE878-A099-D242-950B-A1C8E3677007}"/>
              </a:ext>
            </a:extLst>
          </p:cNvPr>
          <p:cNvGrpSpPr/>
          <p:nvPr/>
        </p:nvGrpSpPr>
        <p:grpSpPr>
          <a:xfrm>
            <a:off x="1831412" y="4094359"/>
            <a:ext cx="5516381" cy="2674962"/>
            <a:chOff x="6800857" y="-709684"/>
            <a:chExt cx="5516381" cy="2674962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4E65B3F9-80A9-724E-AEFE-D98DC7FEC1A9}"/>
                </a:ext>
              </a:extLst>
            </p:cNvPr>
            <p:cNvSpPr/>
            <p:nvPr/>
          </p:nvSpPr>
          <p:spPr>
            <a:xfrm>
              <a:off x="6800857" y="-709684"/>
              <a:ext cx="5097200" cy="2674962"/>
            </a:xfrm>
            <a:prstGeom prst="rect">
              <a:avLst/>
            </a:prstGeom>
            <a:solidFill>
              <a:srgbClr val="F7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D2C8A170-A4E4-9B4A-B63E-CC16458163AB}"/>
                </a:ext>
              </a:extLst>
            </p:cNvPr>
            <p:cNvGrpSpPr/>
            <p:nvPr/>
          </p:nvGrpSpPr>
          <p:grpSpPr>
            <a:xfrm>
              <a:off x="6826326" y="-629239"/>
              <a:ext cx="5490912" cy="2367476"/>
              <a:chOff x="6529977" y="2851773"/>
              <a:chExt cx="5490912" cy="2367476"/>
            </a:xfrm>
          </p:grpSpPr>
          <p:sp>
            <p:nvSpPr>
              <p:cNvPr id="62" name="Text Box 12">
                <a:extLst>
                  <a:ext uri="{FF2B5EF4-FFF2-40B4-BE49-F238E27FC236}">
                    <a16:creationId xmlns:a16="http://schemas.microsoft.com/office/drawing/2014/main" id="{C8378BC6-ECD3-D543-94B4-A01E9A704B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3389" y="3608364"/>
                <a:ext cx="5397500" cy="516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s-ES" altLang="es-ES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el-GR" altLang="es-ES" b="1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β</a:t>
                </a:r>
                <a:r>
                  <a:rPr lang="es-ES" altLang="es-ES" b="1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" altLang="es-ES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- = </a:t>
                </a:r>
                <a:r>
                  <a:rPr lang="es-ES" altLang="es-ES" b="1" dirty="0">
                    <a:solidFill>
                      <a:srgbClr val="0000CC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M(A,Z) - M(A, Z+1) in </a:t>
                </a:r>
                <a:r>
                  <a:rPr lang="es-ES" altLang="es-ES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keV</a:t>
                </a:r>
                <a:r>
                  <a:rPr lang="es-ES" altLang="es-ES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 </a:t>
                </a:r>
                <a:endParaRPr lang="en-GB" altLang="es-ES" b="1" dirty="0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Text Box 13">
                <a:extLst>
                  <a:ext uri="{FF2B5EF4-FFF2-40B4-BE49-F238E27FC236}">
                    <a16:creationId xmlns:a16="http://schemas.microsoft.com/office/drawing/2014/main" id="{F3D97057-0709-5440-8638-13195E729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5441" y="4237321"/>
                <a:ext cx="4875053" cy="516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es-ES" altLang="es-ES" sz="1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EC</a:t>
                </a:r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M(A,Z) - M(A, Z-1) in </a:t>
                </a:r>
                <a:r>
                  <a:rPr lang="es-ES" altLang="es-E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2" charset="2"/>
                  </a:rPr>
                  <a:t>keV</a:t>
                </a:r>
                <a:endParaRPr lang="en-GB" altLang="es-ES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D2C3C9BA-1DE2-9C4E-84FB-6B8DEF714EEE}"/>
                  </a:ext>
                </a:extLst>
              </p:cNvPr>
              <p:cNvSpPr txBox="1"/>
              <p:nvPr/>
            </p:nvSpPr>
            <p:spPr>
              <a:xfrm>
                <a:off x="6529977" y="2851773"/>
                <a:ext cx="549091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err="1"/>
                  <a:t>The</a:t>
                </a:r>
                <a:r>
                  <a:rPr lang="es-ES" sz="2000" b="1" dirty="0"/>
                  <a:t> </a:t>
                </a:r>
                <a:r>
                  <a:rPr lang="es-ES" sz="2000" b="1" dirty="0" err="1"/>
                  <a:t>energy</a:t>
                </a:r>
                <a:r>
                  <a:rPr lang="es-ES" sz="2000" b="1" dirty="0"/>
                  <a:t> balance </a:t>
                </a:r>
                <a:r>
                  <a:rPr lang="es-ES" sz="2000" b="1" dirty="0" err="1"/>
                  <a:t>expressed</a:t>
                </a:r>
                <a:r>
                  <a:rPr lang="es-ES" sz="2000" b="1" dirty="0"/>
                  <a:t> in </a:t>
                </a:r>
                <a:r>
                  <a:rPr lang="es-ES" sz="2000" b="1" dirty="0" err="1"/>
                  <a:t>mass</a:t>
                </a:r>
                <a:r>
                  <a:rPr lang="es-ES" sz="2000" b="1" dirty="0"/>
                  <a:t> </a:t>
                </a:r>
                <a:r>
                  <a:rPr lang="es-ES" sz="2000" b="1" dirty="0" err="1"/>
                  <a:t>excess</a:t>
                </a:r>
                <a:r>
                  <a:rPr lang="es-ES" sz="2000" dirty="0"/>
                  <a:t>:</a:t>
                </a:r>
              </a:p>
              <a:p>
                <a:r>
                  <a:rPr lang="es-ES" dirty="0"/>
                  <a:t>             </a:t>
                </a:r>
                <a:r>
                  <a:rPr lang="es-ES" altLang="es-ES" sz="2400" dirty="0">
                    <a:sym typeface="Symbol" pitchFamily="2" charset="2"/>
                  </a:rPr>
                  <a:t>M = M(in u) – A in </a:t>
                </a:r>
                <a:r>
                  <a:rPr lang="es-ES" altLang="es-ES" sz="2400" dirty="0" err="1">
                    <a:sym typeface="Symbol" pitchFamily="2" charset="2"/>
                  </a:rPr>
                  <a:t>keV</a:t>
                </a:r>
                <a:endParaRPr lang="es-ES" altLang="es-ES" sz="2400" dirty="0"/>
              </a:p>
              <a:p>
                <a:endParaRPr lang="es-ES" dirty="0"/>
              </a:p>
            </p:txBody>
          </p:sp>
          <p:sp>
            <p:nvSpPr>
              <p:cNvPr id="65" name="Text Box 13">
                <a:extLst>
                  <a:ext uri="{FF2B5EF4-FFF2-40B4-BE49-F238E27FC236}">
                    <a16:creationId xmlns:a16="http://schemas.microsoft.com/office/drawing/2014/main" id="{58013FB2-14EB-AC49-A14B-EA0362B94E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5683" y="4702964"/>
                <a:ext cx="3276859" cy="516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Q</a:t>
                </a:r>
                <a:r>
                  <a:rPr lang="el-GR" altLang="es-ES" sz="1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β</a:t>
                </a:r>
                <a:r>
                  <a:rPr lang="es-ES" altLang="es-ES" sz="1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" altLang="es-ES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Q</a:t>
                </a:r>
                <a:r>
                  <a:rPr lang="es-ES" altLang="es-E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EC</a:t>
                </a:r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– 2m</a:t>
                </a:r>
                <a:r>
                  <a:rPr lang="es-ES" altLang="es-E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es-ES" altLang="es-ES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in </a:t>
                </a:r>
                <a:r>
                  <a:rPr lang="es-ES" altLang="es-E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keV</a:t>
                </a:r>
                <a:endParaRPr lang="en-GB" altLang="es-ES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62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8513C-3F42-FC46-BF6B-061AD884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1" y="0"/>
            <a:ext cx="8496177" cy="980736"/>
          </a:xfrm>
        </p:spPr>
        <p:txBody>
          <a:bodyPr/>
          <a:lstStyle/>
          <a:p>
            <a:r>
              <a:rPr lang="es-ES" altLang="es-ES" sz="4000" dirty="0" err="1">
                <a:solidFill>
                  <a:srgbClr val="000090"/>
                </a:solidFill>
                <a:sym typeface="Symbol" pitchFamily="2" charset="2"/>
              </a:rPr>
              <a:t>Classification</a:t>
            </a:r>
            <a:r>
              <a:rPr lang="es-ES" altLang="es-ES" sz="4000" dirty="0">
                <a:solidFill>
                  <a:srgbClr val="000090"/>
                </a:solidFill>
                <a:sym typeface="Symbol" pitchFamily="2" charset="2"/>
              </a:rPr>
              <a:t> </a:t>
            </a:r>
            <a:r>
              <a:rPr lang="es-ES" altLang="es-ES" sz="3600" b="1" dirty="0">
                <a:solidFill>
                  <a:srgbClr val="000090"/>
                </a:solidFill>
                <a:latin typeface="Symbol" pitchFamily="2" charset="2"/>
                <a:sym typeface="Symbol" pitchFamily="2" charset="2"/>
              </a:rPr>
              <a:t>b</a:t>
            </a:r>
            <a:r>
              <a:rPr lang="es-ES" altLang="es-ES" dirty="0">
                <a:solidFill>
                  <a:srgbClr val="000090"/>
                </a:solidFill>
                <a:sym typeface="Symbol" pitchFamily="2" charset="2"/>
              </a:rPr>
              <a:t> </a:t>
            </a:r>
            <a:r>
              <a:rPr lang="es-ES" altLang="es-ES" sz="4000" dirty="0" err="1">
                <a:solidFill>
                  <a:srgbClr val="000090"/>
                </a:solidFill>
                <a:sym typeface="Symbol" pitchFamily="2" charset="2"/>
              </a:rPr>
              <a:t>decay</a:t>
            </a:r>
            <a:r>
              <a:rPr lang="es-ES" altLang="es-ES" sz="4000" dirty="0">
                <a:solidFill>
                  <a:srgbClr val="000090"/>
                </a:solidFill>
                <a:sym typeface="Symbol" pitchFamily="2" charset="2"/>
              </a:rPr>
              <a:t> </a:t>
            </a:r>
            <a:r>
              <a:rPr lang="es-ES" altLang="es-ES" sz="4000" dirty="0" err="1">
                <a:solidFill>
                  <a:srgbClr val="000090"/>
                </a:solidFill>
                <a:sym typeface="Symbol" pitchFamily="2" charset="2"/>
              </a:rPr>
              <a:t>Transitions</a:t>
            </a:r>
            <a:br>
              <a:rPr lang="es-ES" altLang="es-ES" dirty="0"/>
            </a:b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B9095E-A406-1B48-BE16-CFDB124E8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s-ES_tradnl"/>
              <a:t>María J. Gª Borge – Xth Tastes of Nuclear Physics, 30 Nov – 4 Dec 2020,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9618B7-D529-4F4C-894F-537592E91F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091" y="6503939"/>
            <a:ext cx="484909" cy="354061"/>
          </a:xfrm>
        </p:spPr>
        <p:txBody>
          <a:bodyPr/>
          <a:lstStyle/>
          <a:p>
            <a:fld id="{98B9021C-E1F5-476C-9C96-53DAFAC10250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FE82B270-7E6E-F54A-BC37-4FC57B228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463" y="1454150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3F1BA888-9A23-3E45-B535-067BDFD66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3" y="2095500"/>
            <a:ext cx="158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C71DC261-16A6-7A44-8855-D8A63A31B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9363" y="1481138"/>
            <a:ext cx="676275" cy="6000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5D3988A-88AD-924B-8E3B-D34A67B7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585913"/>
            <a:ext cx="56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2000">
                <a:latin typeface="Symbol" pitchFamily="2" charset="2"/>
              </a:rPr>
              <a:t>E</a:t>
            </a:r>
            <a:r>
              <a:rPr lang="en-US" altLang="es-ES" sz="2000" baseline="-25000">
                <a:latin typeface="Symbol" pitchFamily="2" charset="2"/>
              </a:rPr>
              <a:t>b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372C01D-C644-E64B-A2EE-4DFA4FA2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00012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dirty="0" err="1">
                <a:latin typeface="+mn-lt"/>
              </a:rPr>
              <a:t>I</a:t>
            </a:r>
            <a:r>
              <a:rPr lang="en-US" altLang="es-ES" baseline="-25000" dirty="0" err="1">
                <a:latin typeface="+mn-lt"/>
              </a:rPr>
              <a:t>i</a:t>
            </a:r>
            <a:r>
              <a:rPr lang="en-US" altLang="es-ES" dirty="0" err="1">
                <a:latin typeface="Symbol" pitchFamily="2" charset="2"/>
              </a:rPr>
              <a:t>p</a:t>
            </a:r>
            <a:r>
              <a:rPr lang="en-US" altLang="es-ES" baseline="-25000" dirty="0" err="1">
                <a:latin typeface="+mn-lt"/>
              </a:rPr>
              <a:t>i</a:t>
            </a:r>
            <a:endParaRPr lang="en-US" altLang="es-ES" baseline="-25000" dirty="0">
              <a:latin typeface="+mn-lt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94A0D84-0C87-9444-9B85-6128DD1E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716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>
                <a:latin typeface="Palatino Linotype" panose="02040502050505030304" pitchFamily="18" charset="0"/>
              </a:rPr>
              <a:t>I</a:t>
            </a:r>
            <a:r>
              <a:rPr lang="en-US" altLang="es-ES" baseline="-25000">
                <a:latin typeface="Palatino Linotype" panose="02040502050505030304" pitchFamily="18" charset="0"/>
              </a:rPr>
              <a:t>f</a:t>
            </a:r>
            <a:r>
              <a:rPr lang="en-US" altLang="es-ES">
                <a:latin typeface="Symbol" pitchFamily="2" charset="2"/>
              </a:rPr>
              <a:t>p</a:t>
            </a:r>
            <a:r>
              <a:rPr lang="en-US" altLang="es-ES" baseline="-25000">
                <a:latin typeface="Palatino Linotype" panose="02040502050505030304" pitchFamily="18" charset="0"/>
              </a:rPr>
              <a:t>f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7436A432-A79D-FA41-B41E-620E528D38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55925" y="1438275"/>
          <a:ext cx="2006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" name="Equation" r:id="rId3" imgW="20777200" imgH="5562600" progId="Equation.3">
                  <p:embed/>
                </p:oleObj>
              </mc:Choice>
              <mc:Fallback>
                <p:oleObj name="Equation" r:id="rId3" imgW="20777200" imgH="55626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7436A432-A79D-FA41-B41E-620E528D3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438275"/>
                        <a:ext cx="2006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6505DACB-6241-DB42-B2DF-58BE894FD19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78500" y="1438275"/>
          <a:ext cx="1654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" name="Equation" r:id="rId5" imgW="19011900" imgH="6146800" progId="Equation.3">
                  <p:embed/>
                </p:oleObj>
              </mc:Choice>
              <mc:Fallback>
                <p:oleObj name="Equation" r:id="rId5" imgW="19011900" imgH="6146800" progId="Equation.3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6505DACB-6241-DB42-B2DF-58BE894FD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438275"/>
                        <a:ext cx="1654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8FC8CBC5-9887-E84A-A638-898B2DB5179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6775" y="2416684"/>
          <a:ext cx="2780325" cy="61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Equation" r:id="rId7" imgW="23406100" imgH="5562600" progId="Equation.3">
                  <p:embed/>
                </p:oleObj>
              </mc:Choice>
              <mc:Fallback>
                <p:oleObj name="Equation" r:id="rId7" imgW="23406100" imgH="5562600" progId="Equation.3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8FC8CBC5-9887-E84A-A638-898B2DB51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75" y="2416684"/>
                        <a:ext cx="2780325" cy="615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1E6A9E74-7B06-E24B-A86C-5D1382E60B3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81575" y="2416684"/>
          <a:ext cx="3352800" cy="70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9" imgW="35991800" imgH="6146800" progId="Equation.3">
                  <p:embed/>
                </p:oleObj>
              </mc:Choice>
              <mc:Fallback>
                <p:oleObj name="Equation" r:id="rId9" imgW="35991800" imgH="6146800" progId="Equation.3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1E6A9E74-7B06-E24B-A86C-5D1382E60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2416684"/>
                        <a:ext cx="3352800" cy="705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41">
            <a:extLst>
              <a:ext uri="{FF2B5EF4-FFF2-40B4-BE49-F238E27FC236}">
                <a16:creationId xmlns:a16="http://schemas.microsoft.com/office/drawing/2014/main" id="{9C84264A-A45D-E741-8EE9-A1F12D831AE1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3930650"/>
            <a:ext cx="1870075" cy="669925"/>
            <a:chOff x="387" y="2467"/>
            <a:chExt cx="1178" cy="422"/>
          </a:xfrm>
        </p:grpSpPr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366A35EB-1A52-1842-92D1-387174FE0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2467"/>
              <a:ext cx="1178" cy="422"/>
            </a:xfrm>
            <a:prstGeom prst="rect">
              <a:avLst/>
            </a:prstGeom>
            <a:solidFill>
              <a:srgbClr val="FFF5C2"/>
            </a:solidFill>
            <a:ln w="28575">
              <a:solidFill>
                <a:srgbClr val="FFF5C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endParaRPr lang="es-ES_tradnl" altLang="es-ES"/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F025F106-D03B-5A49-8B01-26B73A55B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254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s-ES" b="1">
                  <a:latin typeface="Palatino Linotype" panose="02040502050505030304" pitchFamily="18" charset="0"/>
                </a:rPr>
                <a:t>allowed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A0EB6907-A5CD-B84C-B17B-07FFE751196E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4000500"/>
            <a:ext cx="2173288" cy="641350"/>
            <a:chOff x="3301" y="2485"/>
            <a:chExt cx="1369" cy="404"/>
          </a:xfrm>
        </p:grpSpPr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1BA910A2-B5C1-9847-B499-06517A391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485"/>
              <a:ext cx="1298" cy="404"/>
            </a:xfrm>
            <a:prstGeom prst="rect">
              <a:avLst/>
            </a:prstGeom>
            <a:solidFill>
              <a:srgbClr val="FFF5C2"/>
            </a:solidFill>
            <a:ln w="28575">
              <a:solidFill>
                <a:srgbClr val="FFF5C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endParaRPr lang="es-ES_tradnl" altLang="es-ES"/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648DAE4C-7EEB-784C-B293-0D1CAD6CE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2530"/>
              <a:ext cx="1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s-ES" b="1">
                  <a:latin typeface="Palatino Linotype" panose="02040502050505030304" pitchFamily="18" charset="0"/>
                </a:rPr>
                <a:t>forbidden</a:t>
              </a:r>
            </a:p>
          </p:txBody>
        </p:sp>
      </p:grpSp>
      <p:sp>
        <p:nvSpPr>
          <p:cNvPr id="22" name="Text Box 29">
            <a:extLst>
              <a:ext uri="{FF2B5EF4-FFF2-40B4-BE49-F238E27FC236}">
                <a16:creationId xmlns:a16="http://schemas.microsoft.com/office/drawing/2014/main" id="{CD470BA1-BDC6-9C4D-9857-78016C4C7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090" y="4806346"/>
            <a:ext cx="3971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" dirty="0">
                <a:latin typeface="Palatino Linotype" panose="02040502050505030304" pitchFamily="18" charset="0"/>
              </a:rPr>
              <a:t>when the angular momentum conservation requires that </a:t>
            </a:r>
            <a:r>
              <a:rPr lang="en-US" altLang="es-ES" b="1" i="1" dirty="0" err="1">
                <a:solidFill>
                  <a:srgbClr val="FF3300"/>
                </a:solidFill>
                <a:latin typeface="Palatino Linotype" panose="02040502050505030304" pitchFamily="18" charset="0"/>
              </a:rPr>
              <a:t>L</a:t>
            </a:r>
            <a:r>
              <a:rPr lang="en-US" altLang="es-ES" b="1" i="1" baseline="-25000" dirty="0" err="1">
                <a:solidFill>
                  <a:srgbClr val="FF3300"/>
                </a:solidFill>
                <a:latin typeface="Symbol" pitchFamily="2" charset="2"/>
              </a:rPr>
              <a:t>b</a:t>
            </a:r>
            <a:r>
              <a:rPr lang="en-US" altLang="es-ES" b="1" i="1" dirty="0">
                <a:solidFill>
                  <a:srgbClr val="FF3300"/>
                </a:solidFill>
                <a:latin typeface="Symbol" pitchFamily="2" charset="2"/>
              </a:rPr>
              <a:t>=</a:t>
            </a:r>
            <a:r>
              <a:rPr lang="en-US" altLang="es-ES" b="1" i="1" dirty="0">
                <a:solidFill>
                  <a:srgbClr val="FF3300"/>
                </a:solidFill>
                <a:latin typeface="Palatino Linotype" panose="02040502050505030304" pitchFamily="18" charset="0"/>
              </a:rPr>
              <a:t>n</a:t>
            </a:r>
            <a:r>
              <a:rPr lang="en-US" altLang="es-ES" b="1" i="1" baseline="-25000" dirty="0">
                <a:solidFill>
                  <a:srgbClr val="FF33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s-ES" b="1" dirty="0">
                <a:solidFill>
                  <a:srgbClr val="FF3300"/>
                </a:solidFill>
                <a:latin typeface="Palatino Linotype" panose="02040502050505030304" pitchFamily="18" charset="0"/>
              </a:rPr>
              <a:t>&gt;0</a:t>
            </a:r>
            <a:r>
              <a:rPr lang="en-US" altLang="es-ES" dirty="0">
                <a:latin typeface="Palatino Linotype" panose="02040502050505030304" pitchFamily="18" charset="0"/>
              </a:rPr>
              <a:t> and/or </a:t>
            </a:r>
            <a:r>
              <a:rPr lang="en-US" altLang="es-ES" b="1" dirty="0" err="1">
                <a:solidFill>
                  <a:schemeClr val="accent2"/>
                </a:solidFill>
                <a:latin typeface="Symbol" pitchFamily="2" charset="2"/>
              </a:rPr>
              <a:t>p</a:t>
            </a:r>
            <a:r>
              <a:rPr lang="en-US" altLang="es-ES" b="1" baseline="-250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i</a:t>
            </a:r>
            <a:r>
              <a:rPr lang="en-US" altLang="es-ES" b="1" dirty="0" err="1">
                <a:solidFill>
                  <a:schemeClr val="accent2"/>
                </a:solidFill>
                <a:latin typeface="Symbol" pitchFamily="2" charset="2"/>
              </a:rPr>
              <a:t>p</a:t>
            </a:r>
            <a:r>
              <a:rPr lang="en-US" altLang="es-ES" b="1" baseline="-250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f</a:t>
            </a:r>
            <a:r>
              <a:rPr lang="en-US" altLang="es-ES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=-1</a:t>
            </a: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9E61D69-B018-8A4E-A9C2-8181ACDD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6" y="4673211"/>
            <a:ext cx="3875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b="1" dirty="0">
                <a:latin typeface="Palatino Linotype" panose="02040502050505030304" pitchFamily="18" charset="0"/>
              </a:rPr>
              <a:t>when  </a:t>
            </a:r>
            <a:r>
              <a:rPr lang="en-US" altLang="es-ES" b="1" i="1" dirty="0" err="1">
                <a:solidFill>
                  <a:srgbClr val="FF3300"/>
                </a:solidFill>
                <a:latin typeface="Palatino Linotype" panose="02040502050505030304" pitchFamily="18" charset="0"/>
              </a:rPr>
              <a:t>L</a:t>
            </a:r>
            <a:r>
              <a:rPr lang="en-US" altLang="es-ES" b="1" i="1" baseline="-25000" dirty="0" err="1">
                <a:solidFill>
                  <a:srgbClr val="FF3300"/>
                </a:solidFill>
                <a:latin typeface="Symbol" pitchFamily="2" charset="2"/>
              </a:rPr>
              <a:t>b</a:t>
            </a:r>
            <a:r>
              <a:rPr lang="en-US" altLang="es-ES" b="1" dirty="0">
                <a:solidFill>
                  <a:srgbClr val="FF3300"/>
                </a:solidFill>
                <a:latin typeface="Palatino Linotype" panose="02040502050505030304" pitchFamily="18" charset="0"/>
              </a:rPr>
              <a:t>=</a:t>
            </a:r>
            <a:r>
              <a:rPr lang="en-US" altLang="es-ES" b="1" i="1" dirty="0">
                <a:solidFill>
                  <a:srgbClr val="FF3300"/>
                </a:solidFill>
                <a:latin typeface="Palatino Linotype" panose="02040502050505030304" pitchFamily="18" charset="0"/>
              </a:rPr>
              <a:t>n</a:t>
            </a:r>
            <a:r>
              <a:rPr lang="en-US" altLang="es-ES" b="1" dirty="0">
                <a:solidFill>
                  <a:srgbClr val="FF3300"/>
                </a:solidFill>
                <a:latin typeface="Palatino Linotype" panose="02040502050505030304" pitchFamily="18" charset="0"/>
              </a:rPr>
              <a:t>=0</a:t>
            </a:r>
            <a:r>
              <a:rPr lang="en-US" altLang="es-ES" b="1" dirty="0">
                <a:latin typeface="Palatino Linotype" panose="02040502050505030304" pitchFamily="18" charset="0"/>
              </a:rPr>
              <a:t> and </a:t>
            </a:r>
            <a:r>
              <a:rPr lang="en-US" altLang="es-ES" b="1" dirty="0" err="1">
                <a:solidFill>
                  <a:schemeClr val="accent2"/>
                </a:solidFill>
                <a:latin typeface="Symbol" pitchFamily="2" charset="2"/>
              </a:rPr>
              <a:t>p</a:t>
            </a:r>
            <a:r>
              <a:rPr lang="en-US" altLang="es-ES" b="1" baseline="-250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i</a:t>
            </a:r>
            <a:r>
              <a:rPr lang="en-US" altLang="es-ES" b="1" dirty="0" err="1">
                <a:solidFill>
                  <a:schemeClr val="accent2"/>
                </a:solidFill>
                <a:latin typeface="Symbol" pitchFamily="2" charset="2"/>
              </a:rPr>
              <a:t>p</a:t>
            </a:r>
            <a:r>
              <a:rPr lang="en-US" altLang="es-ES" b="1" baseline="-250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f</a:t>
            </a:r>
            <a:r>
              <a:rPr lang="en-US" altLang="es-ES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=+1</a:t>
            </a: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id="{D64284A1-3E31-DF41-9A75-6788E92C3FDE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3235324"/>
            <a:ext cx="6007100" cy="461963"/>
            <a:chOff x="1215" y="2047"/>
            <a:chExt cx="3784" cy="291"/>
          </a:xfrm>
        </p:grpSpPr>
        <p:sp>
          <p:nvSpPr>
            <p:cNvPr id="26" name="Rectangle 40">
              <a:extLst>
                <a:ext uri="{FF2B5EF4-FFF2-40B4-BE49-F238E27FC236}">
                  <a16:creationId xmlns:a16="http://schemas.microsoft.com/office/drawing/2014/main" id="{1A871404-84DD-7044-BC10-7F1E1CD96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2055"/>
              <a:ext cx="3602" cy="2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endParaRPr lang="es-ES_tradnl" altLang="es-ES"/>
            </a:p>
          </p:txBody>
        </p:sp>
        <p:sp>
          <p:nvSpPr>
            <p:cNvPr id="27" name="Text Box 33">
              <a:extLst>
                <a:ext uri="{FF2B5EF4-FFF2-40B4-BE49-F238E27FC236}">
                  <a16:creationId xmlns:a16="http://schemas.microsoft.com/office/drawing/2014/main" id="{45BAB597-10B1-B14C-B6F7-49C395D43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5" y="2047"/>
              <a:ext cx="3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s-ES" sz="2000" dirty="0">
                  <a:latin typeface="Palatino Linotype" panose="02040502050505030304" pitchFamily="18" charset="0"/>
                </a:rPr>
                <a:t> </a:t>
              </a:r>
              <a:r>
                <a:rPr lang="en-US" altLang="es-ES" i="1" dirty="0" err="1">
                  <a:solidFill>
                    <a:srgbClr val="0000CC"/>
                  </a:solidFill>
                  <a:latin typeface="+mn-lt"/>
                </a:rPr>
                <a:t>L</a:t>
              </a:r>
              <a:r>
                <a:rPr lang="en-US" altLang="es-ES" i="1" baseline="-25000" dirty="0" err="1">
                  <a:solidFill>
                    <a:srgbClr val="0000CC"/>
                  </a:solidFill>
                  <a:latin typeface="+mn-lt"/>
                </a:rPr>
                <a:t>b</a:t>
              </a:r>
              <a:r>
                <a:rPr lang="en-US" altLang="es-ES" dirty="0">
                  <a:solidFill>
                    <a:srgbClr val="0000CC"/>
                  </a:solidFill>
                  <a:latin typeface="+mn-lt"/>
                </a:rPr>
                <a:t> =</a:t>
              </a:r>
              <a:r>
                <a:rPr lang="en-US" altLang="es-ES" i="1" dirty="0">
                  <a:solidFill>
                    <a:srgbClr val="0000CC"/>
                  </a:solidFill>
                  <a:latin typeface="+mn-lt"/>
                </a:rPr>
                <a:t> n</a:t>
              </a:r>
              <a:r>
                <a:rPr lang="en-US" altLang="es-ES" dirty="0">
                  <a:solidFill>
                    <a:srgbClr val="0000CC"/>
                  </a:solidFill>
                  <a:latin typeface="+mn-lt"/>
                </a:rPr>
                <a:t> defines the degree of </a:t>
              </a:r>
              <a:r>
                <a:rPr lang="en-US" altLang="es-ES" dirty="0" err="1">
                  <a:solidFill>
                    <a:srgbClr val="FF0000"/>
                  </a:solidFill>
                  <a:latin typeface="+mn-lt"/>
                </a:rPr>
                <a:t>forbiddenness</a:t>
              </a:r>
              <a:r>
                <a:rPr lang="en-US" altLang="es-ES" dirty="0">
                  <a:solidFill>
                    <a:srgbClr val="0000CC"/>
                  </a:solidFill>
                  <a:latin typeface="+mn-lt"/>
                </a:rPr>
                <a:t> (</a:t>
              </a:r>
              <a:r>
                <a:rPr lang="en-US" altLang="es-ES" i="1" dirty="0">
                  <a:solidFill>
                    <a:srgbClr val="0000CC"/>
                  </a:solidFill>
                  <a:latin typeface="+mn-lt"/>
                </a:rPr>
                <a:t>n</a:t>
              </a:r>
              <a:r>
                <a:rPr lang="en-US" altLang="es-ES" dirty="0">
                  <a:solidFill>
                    <a:srgbClr val="0000CC"/>
                  </a:solidFill>
                  <a:latin typeface="+mn-lt"/>
                </a:rPr>
                <a:t>)</a:t>
              </a:r>
            </a:p>
          </p:txBody>
        </p:sp>
      </p:grpSp>
      <p:sp>
        <p:nvSpPr>
          <p:cNvPr id="28" name="Line 36">
            <a:extLst>
              <a:ext uri="{FF2B5EF4-FFF2-40B4-BE49-F238E27FC236}">
                <a16:creationId xmlns:a16="http://schemas.microsoft.com/office/drawing/2014/main" id="{655D23BC-0138-5046-9DF0-40D2ECF446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9415" y="1992313"/>
            <a:ext cx="574675" cy="573087"/>
          </a:xfrm>
          <a:prstGeom prst="line">
            <a:avLst/>
          </a:prstGeom>
          <a:noFill/>
          <a:ln w="10477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431C750E-FD05-774D-A658-0191E96AE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5250" y="2020888"/>
            <a:ext cx="558800" cy="627062"/>
          </a:xfrm>
          <a:prstGeom prst="line">
            <a:avLst/>
          </a:prstGeom>
          <a:noFill/>
          <a:ln w="10477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FBC34B-5135-224E-A9DA-1C4F431E8BA7}"/>
              </a:ext>
            </a:extLst>
          </p:cNvPr>
          <p:cNvSpPr txBox="1"/>
          <p:nvPr/>
        </p:nvSpPr>
        <p:spPr>
          <a:xfrm>
            <a:off x="686775" y="5872007"/>
            <a:ext cx="348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0090"/>
                </a:solidFill>
              </a:rPr>
              <a:t>Fermi  </a:t>
            </a:r>
            <a:r>
              <a:rPr lang="es-ES" sz="2400" dirty="0">
                <a:solidFill>
                  <a:srgbClr val="000090"/>
                </a:solidFill>
              </a:rPr>
              <a:t>&amp; </a:t>
            </a:r>
            <a:r>
              <a:rPr lang="es-ES" sz="2400" b="1" dirty="0" err="1">
                <a:solidFill>
                  <a:srgbClr val="000090"/>
                </a:solidFill>
              </a:rPr>
              <a:t>Gamow-Teller</a:t>
            </a:r>
            <a:endParaRPr lang="es-ES" sz="2400" b="1" dirty="0">
              <a:solidFill>
                <a:srgbClr val="000090"/>
              </a:solidFill>
            </a:endParaRPr>
          </a:p>
        </p:txBody>
      </p:sp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2BA74D33-9EDE-BB4D-9FBA-4A29E63CC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439299"/>
              </p:ext>
            </p:extLst>
          </p:nvPr>
        </p:nvGraphicFramePr>
        <p:xfrm>
          <a:off x="785813" y="5347760"/>
          <a:ext cx="2146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11" imgW="24574500" imgH="6438900" progId="Equation.3">
                  <p:embed/>
                </p:oleObj>
              </mc:Choice>
              <mc:Fallback>
                <p:oleObj name="Equation" r:id="rId11" imgW="24574500" imgH="6438900" progId="Equation.3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A90EC08E-836B-0341-A173-944233493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347760"/>
                        <a:ext cx="2146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92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BCAD-AD98-7E45-9DFB-3AECCDDA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0090"/>
                </a:solidFill>
              </a:rPr>
              <a:t>The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err="1">
                <a:solidFill>
                  <a:srgbClr val="000090"/>
                </a:solidFill>
              </a:rPr>
              <a:t>Isospin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err="1">
                <a:solidFill>
                  <a:srgbClr val="000090"/>
                </a:solidFill>
              </a:rPr>
              <a:t>Formalism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B0E5F2-97AC-9B4F-8941-C909DE8B0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s-ES_tradnl"/>
              <a:t>María J. Gª Borge – Xth Tastes of Nuclear Physics, 30 Nov – 4 Dec 2020,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7D280-DBBA-FC42-8D1F-48ECEE39A2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091" y="6503939"/>
            <a:ext cx="484909" cy="354061"/>
          </a:xfrm>
        </p:spPr>
        <p:txBody>
          <a:bodyPr/>
          <a:lstStyle/>
          <a:p>
            <a:fld id="{98B9021C-E1F5-476C-9C96-53DAFAC10250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9D9E767-6CBB-B94E-91FD-666F0D74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89" y="2224854"/>
            <a:ext cx="1075773" cy="86518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DAFBAC8-F418-934A-9EE1-DDC4CAEC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983" y="3090042"/>
            <a:ext cx="1074153" cy="863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07E23596-D18B-4A45-A712-840456441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5527" y="2936054"/>
            <a:ext cx="419616" cy="3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17344B0-CF9E-1C47-BA4B-BA004043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31" y="3242442"/>
            <a:ext cx="469841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s-ES" altLang="es-ES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l-GR" altLang="es-ES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C66DBE4A-EC01-C64F-9865-B6F2A3942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589" y="2326454"/>
          <a:ext cx="107577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2" name="Ecuación" r:id="rId3" imgW="9067800" imgH="5562600" progId="Equation.3">
                  <p:embed/>
                </p:oleObj>
              </mc:Choice>
              <mc:Fallback>
                <p:oleObj name="Ecuación" r:id="rId3" imgW="9067800" imgH="5562600" progId="Equation.3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C66DBE4A-EC01-C64F-9865-B6F2A3942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9" y="2326454"/>
                        <a:ext cx="107577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B037AC60-DDDA-B04F-B40B-B436577BF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5308" y="3293242"/>
          <a:ext cx="104013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3" name="Ecuación" r:id="rId5" imgW="8775700" imgH="5562600" progId="Equation.3">
                  <p:embed/>
                </p:oleObj>
              </mc:Choice>
              <mc:Fallback>
                <p:oleObj name="Ecuación" r:id="rId5" imgW="8775700" imgH="5562600" progId="Equation.3">
                  <p:embed/>
                  <p:pic>
                    <p:nvPicPr>
                      <p:cNvPr id="19" name="Object 16">
                        <a:extLst>
                          <a:ext uri="{FF2B5EF4-FFF2-40B4-BE49-F238E27FC236}">
                            <a16:creationId xmlns:a16="http://schemas.microsoft.com/office/drawing/2014/main" id="{B037AC60-DDDA-B04F-B40B-B436577BF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308" y="3293242"/>
                        <a:ext cx="104013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95A296CB-AB4D-CC48-A537-90D5E7F83C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4191" y="2583629"/>
          <a:ext cx="97694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" name="Ecuación" r:id="rId7" imgW="9067800" imgH="4978400" progId="Equation.3">
                  <p:embed/>
                </p:oleObj>
              </mc:Choice>
              <mc:Fallback>
                <p:oleObj name="Ecuación" r:id="rId7" imgW="9067800" imgH="4978400" progId="Equation.3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95A296CB-AB4D-CC48-A537-90D5E7F83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191" y="2583629"/>
                        <a:ext cx="97694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>
            <a:extLst>
              <a:ext uri="{FF2B5EF4-FFF2-40B4-BE49-F238E27FC236}">
                <a16:creationId xmlns:a16="http://schemas.microsoft.com/office/drawing/2014/main" id="{CF5B79D0-F7BD-CE42-975B-43F0CA6E60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8718" y="2224854"/>
          <a:ext cx="88135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" name="Ecuación" r:id="rId9" imgW="7899400" imgH="3797300" progId="Equation.3">
                  <p:embed/>
                </p:oleObj>
              </mc:Choice>
              <mc:Fallback>
                <p:oleObj name="Ecuación" r:id="rId9" imgW="7899400" imgH="3797300" progId="Equation.3">
                  <p:embed/>
                  <p:pic>
                    <p:nvPicPr>
                      <p:cNvPr id="21" name="Object 18">
                        <a:extLst>
                          <a:ext uri="{FF2B5EF4-FFF2-40B4-BE49-F238E27FC236}">
                            <a16:creationId xmlns:a16="http://schemas.microsoft.com/office/drawing/2014/main" id="{CF5B79D0-F7BD-CE42-975B-43F0CA6E6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718" y="2224854"/>
                        <a:ext cx="881356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>
            <a:extLst>
              <a:ext uri="{FF2B5EF4-FFF2-40B4-BE49-F238E27FC236}">
                <a16:creationId xmlns:a16="http://schemas.microsoft.com/office/drawing/2014/main" id="{B8565A67-73F3-184C-B9E4-92FC7461C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6111" y="3494854"/>
          <a:ext cx="98018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6" name="Ecuación" r:id="rId11" imgW="9652000" imgH="4978400" progId="Equation.3">
                  <p:embed/>
                </p:oleObj>
              </mc:Choice>
              <mc:Fallback>
                <p:oleObj name="Ecuación" r:id="rId11" imgW="9652000" imgH="4978400" progId="Equation.3">
                  <p:embed/>
                  <p:pic>
                    <p:nvPicPr>
                      <p:cNvPr id="22" name="Object 19">
                        <a:extLst>
                          <a:ext uri="{FF2B5EF4-FFF2-40B4-BE49-F238E27FC236}">
                            <a16:creationId xmlns:a16="http://schemas.microsoft.com/office/drawing/2014/main" id="{B8565A67-73F3-184C-B9E4-92FC7461C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111" y="3494854"/>
                        <a:ext cx="98018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6B443D3B-044F-6C49-BCF7-462F4DF64B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646" y="3185292"/>
          <a:ext cx="147432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" name="Ecuación" r:id="rId13" imgW="16675100" imgH="4686300" progId="Equation.3">
                  <p:embed/>
                </p:oleObj>
              </mc:Choice>
              <mc:Fallback>
                <p:oleObj name="Ecuación" r:id="rId13" imgW="16675100" imgH="4686300" progId="Equation.3">
                  <p:embed/>
                  <p:pic>
                    <p:nvPicPr>
                      <p:cNvPr id="23" name="Object 20">
                        <a:extLst>
                          <a:ext uri="{FF2B5EF4-FFF2-40B4-BE49-F238E27FC236}">
                            <a16:creationId xmlns:a16="http://schemas.microsoft.com/office/drawing/2014/main" id="{6B443D3B-044F-6C49-BCF7-462F4DF64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46" y="3185292"/>
                        <a:ext cx="147432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2">
            <a:extLst>
              <a:ext uri="{FF2B5EF4-FFF2-40B4-BE49-F238E27FC236}">
                <a16:creationId xmlns:a16="http://schemas.microsoft.com/office/drawing/2014/main" id="{DBF88BC2-6133-7946-AB2B-5A0B2268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235" y="2486792"/>
            <a:ext cx="90241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s-ES" i="1">
                <a:latin typeface="Times New Roman" panose="02020603050405020304" pitchFamily="18" charset="0"/>
              </a:rPr>
              <a:t>T</a:t>
            </a:r>
            <a:r>
              <a:rPr lang="en-GB" altLang="es-ES" i="1" baseline="-25000">
                <a:latin typeface="Times New Roman" panose="02020603050405020304" pitchFamily="18" charset="0"/>
              </a:rPr>
              <a:t>Z </a:t>
            </a:r>
            <a:r>
              <a:rPr lang="en-GB" altLang="es-ES" i="1">
                <a:latin typeface="Times New Roman" panose="02020603050405020304" pitchFamily="18" charset="0"/>
              </a:rPr>
              <a:t>=</a:t>
            </a:r>
            <a:r>
              <a:rPr lang="en-GB" altLang="es-ES">
                <a:latin typeface="Times New Roman" panose="02020603050405020304" pitchFamily="18" charset="0"/>
              </a:rPr>
              <a:t>8</a:t>
            </a:r>
            <a:endParaRPr lang="en-GB" altLang="es-ES" baseline="-25000"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948854-EC3E-A64A-8752-AD74F811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742" y="3017017"/>
            <a:ext cx="1051471" cy="9366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F9F438-D023-4241-B528-6CC36B7A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271" y="2080392"/>
            <a:ext cx="1051471" cy="9366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A376684-F847-5D40-B0EB-D527B3F489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347" y="3182117"/>
          <a:ext cx="1032029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8" name="Ecuación" r:id="rId15" imgW="9067800" imgH="5562600" progId="Equation.3">
                  <p:embed/>
                </p:oleObj>
              </mc:Choice>
              <mc:Fallback>
                <p:oleObj name="Ecuación" r:id="rId15" imgW="9067800" imgH="5562600" progId="Equation.3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A376684-F847-5D40-B0EB-D527B3F48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347" y="3182117"/>
                        <a:ext cx="1032029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DB352E-1C95-BD44-B42D-E4EF211F6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070" y="2245492"/>
          <a:ext cx="106443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9" name="Ecuación" r:id="rId17" imgW="9359900" imgH="5562600" progId="Equation.3">
                  <p:embed/>
                </p:oleObj>
              </mc:Choice>
              <mc:Fallback>
                <p:oleObj name="Ecuación" r:id="rId17" imgW="9359900" imgH="5562600" progId="Equation.3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2DB352E-1C95-BD44-B42D-E4EF211F6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070" y="2245492"/>
                        <a:ext cx="106443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8">
            <a:extLst>
              <a:ext uri="{FF2B5EF4-FFF2-40B4-BE49-F238E27FC236}">
                <a16:creationId xmlns:a16="http://schemas.microsoft.com/office/drawing/2014/main" id="{1B18BE4A-58AF-454F-9500-35772BAA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395" y="3197992"/>
            <a:ext cx="90241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s-ES" i="1">
                <a:latin typeface="Times New Roman" panose="02020603050405020304" pitchFamily="18" charset="0"/>
              </a:rPr>
              <a:t>T = </a:t>
            </a:r>
            <a:r>
              <a:rPr lang="en-GB" altLang="es-ES">
                <a:latin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GB" altLang="es-ES" i="1">
                <a:latin typeface="Times New Roman" panose="02020603050405020304" pitchFamily="18" charset="0"/>
              </a:rPr>
              <a:t>T</a:t>
            </a:r>
            <a:r>
              <a:rPr lang="en-GB" altLang="es-ES" i="1" baseline="-25000">
                <a:latin typeface="Times New Roman" panose="02020603050405020304" pitchFamily="18" charset="0"/>
              </a:rPr>
              <a:t>Z </a:t>
            </a:r>
            <a:r>
              <a:rPr lang="en-GB" altLang="es-ES" i="1">
                <a:latin typeface="Times New Roman" panose="02020603050405020304" pitchFamily="18" charset="0"/>
              </a:rPr>
              <a:t>=</a:t>
            </a:r>
            <a:r>
              <a:rPr lang="en-GB" altLang="es-ES">
                <a:latin typeface="Times New Roman" panose="02020603050405020304" pitchFamily="18" charset="0"/>
              </a:rPr>
              <a:t>9</a:t>
            </a:r>
            <a:endParaRPr lang="en-GB" altLang="es-ES" baseline="-25000">
              <a:latin typeface="Times New Roman" panose="02020603050405020304" pitchFamily="18" charset="0"/>
            </a:endParaRPr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59D6B3D6-AD48-1C4C-BC46-7061CAB6C3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59767" y="2851917"/>
            <a:ext cx="34995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6EF6D2-240E-BE4A-BCCC-07EC99FE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461" y="2512192"/>
            <a:ext cx="421236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s-ES" b="1">
                <a:latin typeface="Times New Roman" panose="02020603050405020304" pitchFamily="18" charset="0"/>
              </a:rPr>
              <a:t>β</a:t>
            </a:r>
            <a:r>
              <a:rPr lang="es-ES" altLang="es-ES" b="1" baseline="30000">
                <a:latin typeface="Times New Roman" panose="02020603050405020304" pitchFamily="18" charset="0"/>
              </a:rPr>
              <a:t>-</a:t>
            </a:r>
            <a:endParaRPr lang="en-GB" altLang="es-ES" b="1" baseline="30000">
              <a:latin typeface="Times New Roman" panose="02020603050405020304" pitchFamily="18" charset="0"/>
            </a:endParaRP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D9758BC9-833D-3C49-AE8E-C794BBFD3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196" y="2199454"/>
            <a:ext cx="9558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s-ES" i="1">
                <a:latin typeface="Times New Roman" panose="02020603050405020304" pitchFamily="18" charset="0"/>
              </a:rPr>
              <a:t>T = 8</a:t>
            </a:r>
            <a:endParaRPr lang="en-GB" altLang="es-ES">
              <a:latin typeface="Times New Roman" panose="02020603050405020304" pitchFamily="18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9274A973-9119-804F-AA2C-95C9D2A11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91" y="3855217"/>
            <a:ext cx="32807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s-ES" b="1" dirty="0">
                <a:latin typeface="Comic Sans MS" panose="030F0902030302020204" pitchFamily="66" charset="0"/>
              </a:rPr>
              <a:t> </a:t>
            </a:r>
            <a:r>
              <a:rPr lang="en-GB" altLang="es-ES" sz="1800" dirty="0">
                <a:solidFill>
                  <a:srgbClr val="FF0000"/>
                </a:solidFill>
                <a:latin typeface="Comic Sans MS" panose="030F0902030302020204" pitchFamily="66" charset="0"/>
              </a:rPr>
              <a:t>Fermi, forbidden for N </a:t>
            </a:r>
            <a:r>
              <a:rPr lang="en-US" altLang="es-ES" sz="1800" dirty="0">
                <a:solidFill>
                  <a:srgbClr val="FF0000"/>
                </a:solidFill>
                <a:latin typeface="Comic Sans MS" panose="030F0902030302020204" pitchFamily="66" charset="0"/>
              </a:rPr>
              <a:t>&gt; </a:t>
            </a:r>
            <a:r>
              <a:rPr lang="en-GB" altLang="es-ES" sz="1800" dirty="0">
                <a:solidFill>
                  <a:srgbClr val="FF0000"/>
                </a:solidFill>
                <a:latin typeface="Comic Sans MS" panose="030F0902030302020204" pitchFamily="66" charset="0"/>
              </a:rPr>
              <a:t>Z</a:t>
            </a:r>
            <a:endParaRPr lang="es-ES" altLang="es-ES" sz="18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33" name="Object 6">
            <a:extLst>
              <a:ext uri="{FF2B5EF4-FFF2-40B4-BE49-F238E27FC236}">
                <a16:creationId xmlns:a16="http://schemas.microsoft.com/office/drawing/2014/main" id="{D90519E6-BB5F-AF42-B69E-61B936B26B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96426" y="2217760"/>
          <a:ext cx="16169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0" name="Ecuación" r:id="rId19" imgW="16967200" imgH="9067800" progId="Equation.3">
                  <p:embed/>
                </p:oleObj>
              </mc:Choice>
              <mc:Fallback>
                <p:oleObj name="Ecuación" r:id="rId19" imgW="16967200" imgH="9067800" progId="Equation.3">
                  <p:embed/>
                  <p:pic>
                    <p:nvPicPr>
                      <p:cNvPr id="33" name="Object 6">
                        <a:extLst>
                          <a:ext uri="{FF2B5EF4-FFF2-40B4-BE49-F238E27FC236}">
                            <a16:creationId xmlns:a16="http://schemas.microsoft.com/office/drawing/2014/main" id="{D90519E6-BB5F-AF42-B69E-61B936B26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426" y="2217760"/>
                        <a:ext cx="1616900" cy="8477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>
            <a:extLst>
              <a:ext uri="{FF2B5EF4-FFF2-40B4-BE49-F238E27FC236}">
                <a16:creationId xmlns:a16="http://schemas.microsoft.com/office/drawing/2014/main" id="{D0F783D4-6163-634E-B98A-A535A29B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16" y="965576"/>
            <a:ext cx="8603168" cy="10156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000" b="1" dirty="0" err="1">
                <a:latin typeface="+mn-lt"/>
              </a:rPr>
              <a:t>Charge</a:t>
            </a:r>
            <a:r>
              <a:rPr lang="es-ES_tradnl" altLang="es-ES" sz="2000" b="1" dirty="0">
                <a:latin typeface="+mn-lt"/>
              </a:rPr>
              <a:t> </a:t>
            </a:r>
            <a:r>
              <a:rPr lang="es-ES_tradnl" altLang="es-ES" sz="2000" b="1" dirty="0" err="1">
                <a:latin typeface="+mn-lt"/>
              </a:rPr>
              <a:t>independance</a:t>
            </a:r>
            <a:r>
              <a:rPr lang="es-ES_tradnl" altLang="es-ES" sz="2000" b="1" dirty="0">
                <a:latin typeface="+mn-lt"/>
              </a:rPr>
              <a:t> of nuclear </a:t>
            </a:r>
            <a:r>
              <a:rPr lang="es-ES_tradnl" altLang="es-ES" sz="2000" b="1" dirty="0" err="1">
                <a:latin typeface="+mn-lt"/>
              </a:rPr>
              <a:t>interaction</a:t>
            </a:r>
            <a:r>
              <a:rPr lang="es-ES_tradnl" altLang="es-ES" sz="2000" b="1" dirty="0">
                <a:latin typeface="+mn-lt"/>
              </a:rPr>
              <a:t> 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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isobaric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spin T and T</a:t>
            </a:r>
            <a:r>
              <a:rPr lang="es-ES_tradnl" altLang="es-ES" sz="2000" b="1" baseline="-25000" dirty="0">
                <a:latin typeface="+mn-lt"/>
                <a:sym typeface="Wingdings" pitchFamily="2" charset="2"/>
              </a:rPr>
              <a:t>Z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Corresponding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states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of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Nuclei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with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the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same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mass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number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,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differing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only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in T</a:t>
            </a:r>
            <a:r>
              <a:rPr lang="es-ES_tradnl" altLang="es-ES" sz="2000" b="1" baseline="-25000" dirty="0">
                <a:latin typeface="+mn-lt"/>
                <a:sym typeface="Wingdings" pitchFamily="2" charset="2"/>
              </a:rPr>
              <a:t>Z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form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an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isobaric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latin typeface="+mn-lt"/>
                <a:sym typeface="Wingdings" pitchFamily="2" charset="2"/>
              </a:rPr>
              <a:t>multiplet</a:t>
            </a:r>
            <a:r>
              <a:rPr lang="es-ES_tradnl" altLang="es-ES" sz="2000" b="1" dirty="0">
                <a:latin typeface="+mn-lt"/>
                <a:sym typeface="Wingdings" pitchFamily="2" charset="2"/>
              </a:rPr>
              <a:t>.  </a:t>
            </a:r>
            <a:r>
              <a:rPr lang="es-ES_tradnl" altLang="es-ES" sz="2000" b="1" dirty="0" err="1">
                <a:solidFill>
                  <a:schemeClr val="folHlink"/>
                </a:solidFill>
                <a:latin typeface="+mn-lt"/>
                <a:sym typeface="Wingdings" pitchFamily="2" charset="2"/>
              </a:rPr>
              <a:t>Isobaric</a:t>
            </a:r>
            <a:r>
              <a:rPr lang="es-ES_tradnl" altLang="es-ES" sz="2000" b="1" dirty="0">
                <a:solidFill>
                  <a:schemeClr val="folHlink"/>
                </a:solidFill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solidFill>
                  <a:schemeClr val="folHlink"/>
                </a:solidFill>
                <a:latin typeface="+mn-lt"/>
                <a:sym typeface="Wingdings" pitchFamily="2" charset="2"/>
              </a:rPr>
              <a:t>Multiplet</a:t>
            </a:r>
            <a:r>
              <a:rPr lang="es-ES_tradnl" altLang="es-ES" sz="2000" b="1" dirty="0">
                <a:solidFill>
                  <a:schemeClr val="folHlink"/>
                </a:solidFill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solidFill>
                  <a:schemeClr val="folHlink"/>
                </a:solidFill>
                <a:latin typeface="+mn-lt"/>
                <a:sym typeface="Wingdings" pitchFamily="2" charset="2"/>
              </a:rPr>
              <a:t>Mass</a:t>
            </a:r>
            <a:r>
              <a:rPr lang="es-ES_tradnl" altLang="es-ES" sz="2000" b="1" dirty="0">
                <a:solidFill>
                  <a:schemeClr val="folHlink"/>
                </a:solidFill>
                <a:latin typeface="+mn-lt"/>
                <a:sym typeface="Wingdings" pitchFamily="2" charset="2"/>
              </a:rPr>
              <a:t> </a:t>
            </a:r>
            <a:r>
              <a:rPr lang="es-ES_tradnl" altLang="es-ES" sz="2000" b="1" dirty="0" err="1">
                <a:solidFill>
                  <a:schemeClr val="folHlink"/>
                </a:solidFill>
                <a:latin typeface="+mn-lt"/>
                <a:sym typeface="Wingdings" pitchFamily="2" charset="2"/>
              </a:rPr>
              <a:t>Equation</a:t>
            </a:r>
            <a:r>
              <a:rPr lang="es-ES_tradnl" altLang="es-ES" sz="2000" b="1" dirty="0">
                <a:solidFill>
                  <a:schemeClr val="folHlink"/>
                </a:solidFill>
                <a:latin typeface="+mn-lt"/>
                <a:sym typeface="Wingdings" pitchFamily="2" charset="2"/>
              </a:rPr>
              <a:t>  </a:t>
            </a:r>
            <a:r>
              <a:rPr lang="es-ES_tradnl" altLang="es-ES" sz="2000" b="1" i="1" dirty="0" err="1">
                <a:solidFill>
                  <a:schemeClr val="folHlink"/>
                </a:solidFill>
                <a:latin typeface="+mn-lt"/>
                <a:sym typeface="Wingdings" pitchFamily="2" charset="2"/>
              </a:rPr>
              <a:t>Wigner</a:t>
            </a:r>
            <a:r>
              <a:rPr lang="es-ES_tradnl" altLang="es-ES" sz="2000" b="1" i="1" dirty="0">
                <a:solidFill>
                  <a:schemeClr val="folHlink"/>
                </a:solidFill>
                <a:latin typeface="+mn-lt"/>
                <a:sym typeface="Wingdings" pitchFamily="2" charset="2"/>
              </a:rPr>
              <a:t> 1957</a:t>
            </a:r>
            <a:endParaRPr lang="en-GB" altLang="es-ES" sz="2000" b="1" i="1" baseline="-25000" dirty="0">
              <a:solidFill>
                <a:schemeClr val="folHlink"/>
              </a:solidFill>
              <a:latin typeface="+mn-lt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5D9F80C-A70E-C345-9F6F-5927728C9FFE}"/>
              </a:ext>
            </a:extLst>
          </p:cNvPr>
          <p:cNvGrpSpPr/>
          <p:nvPr/>
        </p:nvGrpSpPr>
        <p:grpSpPr>
          <a:xfrm>
            <a:off x="-43588" y="4340992"/>
            <a:ext cx="8994595" cy="2533633"/>
            <a:chOff x="-43588" y="4340992"/>
            <a:chExt cx="8994595" cy="2533633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E9B6B417-17D3-2947-9D6C-A4EAF602F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08" y="4536254"/>
              <a:ext cx="1032029" cy="51911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es-ES" b="1" dirty="0">
                  <a:latin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en-GB" altLang="es-ES" sz="2800" b="1" dirty="0">
                  <a:latin typeface="Times New Roman" panose="02020603050405020304" pitchFamily="18" charset="0"/>
                </a:rPr>
                <a:t> </a:t>
              </a:r>
              <a:r>
                <a:rPr lang="en-GB" altLang="es-ES" sz="2000" dirty="0">
                  <a:latin typeface="Times New Roman" panose="02020603050405020304" pitchFamily="18" charset="0"/>
                </a:rPr>
                <a:t>Fermi</a:t>
              </a: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C96A3E34-A464-7848-9279-EE149A473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85" y="5410967"/>
              <a:ext cx="2101322" cy="457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GB" altLang="es-ES" b="1" dirty="0">
                  <a:latin typeface="Times New Roman" panose="02020603050405020304" pitchFamily="18" charset="0"/>
                  <a:sym typeface="Symbol" pitchFamily="2" charset="2"/>
                </a:rPr>
                <a:t></a:t>
              </a:r>
              <a:r>
                <a:rPr lang="en-GB" altLang="es-ES" sz="2000" dirty="0">
                  <a:latin typeface="Times New Roman" panose="02020603050405020304" pitchFamily="18" charset="0"/>
                </a:rPr>
                <a:t> Gamow-Teller</a:t>
              </a:r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EF7920AA-77C8-9F4B-B6E6-0EAF35B19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481" y="4340992"/>
              <a:ext cx="4813437" cy="8620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latin typeface="Calibri" pitchFamily="34" charset="0"/>
                </a:rPr>
                <a:t>Only change the third component of isospin: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2000" dirty="0">
                  <a:latin typeface="Comic Sans MS" pitchFamily="66" charset="0"/>
                </a:rPr>
                <a:t> </a:t>
              </a:r>
              <a:r>
                <a:rPr lang="en-GB" sz="2000" dirty="0">
                  <a:latin typeface="Calibri" pitchFamily="34" charset="0"/>
                </a:rPr>
                <a:t>Only one state: </a:t>
              </a:r>
              <a:r>
                <a:rPr lang="en-GB" sz="2000" dirty="0">
                  <a:solidFill>
                    <a:srgbClr val="FF0000"/>
                  </a:solidFill>
                  <a:sym typeface="Symbol" pitchFamily="18" charset="2"/>
                </a:rPr>
                <a:t></a:t>
              </a:r>
              <a:r>
                <a:rPr lang="en-GB" sz="2000" dirty="0">
                  <a:solidFill>
                    <a:srgbClr val="FF0000"/>
                  </a:solidFill>
                  <a:latin typeface="Comic Sans MS" pitchFamily="66" charset="0"/>
                </a:rPr>
                <a:t>T=0 ;  </a:t>
              </a:r>
              <a:r>
                <a:rPr lang="en-GB" sz="2000" dirty="0">
                  <a:solidFill>
                    <a:srgbClr val="FF0000"/>
                  </a:solidFill>
                  <a:sym typeface="Symbol" pitchFamily="18" charset="2"/>
                </a:rPr>
                <a:t></a:t>
              </a:r>
              <a:r>
                <a:rPr lang="en-GB" sz="2000" dirty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I</a:t>
              </a:r>
              <a:r>
                <a:rPr lang="en-GB" sz="2000" dirty="0">
                  <a:solidFill>
                    <a:srgbClr val="FF0000"/>
                  </a:solidFill>
                  <a:latin typeface="Comic Sans MS" pitchFamily="66" charset="0"/>
                </a:rPr>
                <a:t>=0 ;   p</a:t>
              </a:r>
              <a:r>
                <a:rPr lang="en-GB" sz="2000" baseline="-25000" dirty="0">
                  <a:solidFill>
                    <a:srgbClr val="FF0000"/>
                  </a:solidFill>
                  <a:latin typeface="Comic Sans MS" pitchFamily="66" charset="0"/>
                </a:rPr>
                <a:t>f</a:t>
              </a:r>
              <a:r>
                <a:rPr lang="en-GB" sz="2000" dirty="0">
                  <a:solidFill>
                    <a:srgbClr val="FF0000"/>
                  </a:solidFill>
                  <a:latin typeface="Comic Sans MS" pitchFamily="66" charset="0"/>
                </a:rPr>
                <a:t> = p</a:t>
              </a:r>
              <a:r>
                <a:rPr lang="en-GB" sz="2000" baseline="-25000" dirty="0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6280CF9D-71FC-B84D-8595-87F6E43CF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975" y="5287142"/>
              <a:ext cx="5210371" cy="104616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s-ES" sz="2000" dirty="0">
                  <a:latin typeface="Calibri" panose="020F0502020204030204" pitchFamily="34" charset="0"/>
                </a:rPr>
                <a:t>Can change the spin and the isospin:</a:t>
              </a:r>
            </a:p>
            <a:p>
              <a:pPr eaLnBrk="1" hangingPunct="1"/>
              <a:r>
                <a:rPr lang="en-GB" altLang="es-ES" sz="2000" dirty="0">
                  <a:latin typeface="Calibri" panose="020F0502020204030204" pitchFamily="34" charset="0"/>
                </a:rPr>
                <a:t>Many possible final states </a:t>
              </a:r>
              <a:r>
                <a:rPr lang="en-GB" altLang="es-ES" dirty="0">
                  <a:latin typeface="Calibri" panose="020F0502020204030204" pitchFamily="34" charset="0"/>
                </a:rPr>
                <a:t>: </a:t>
              </a:r>
            </a:p>
            <a:p>
              <a:pPr eaLnBrk="1" hangingPunct="1"/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  <a:sym typeface="Symbol" pitchFamily="2" charset="2"/>
                </a:rPr>
                <a:t>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T=0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  <a:cs typeface="Times New Roman" panose="02020603050405020304" pitchFamily="18" charset="0"/>
                  <a:sym typeface="Math1" pitchFamily="2" charset="2"/>
                </a:rPr>
                <a:t>±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1; </a:t>
              </a:r>
              <a:r>
                <a:rPr lang="en-GB" altLang="es-ES" sz="1800" dirty="0">
                  <a:solidFill>
                    <a:srgbClr val="FF0000"/>
                  </a:solidFill>
                  <a:sym typeface="Symbol" pitchFamily="2" charset="2"/>
                </a:rPr>
                <a:t>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  <a:sym typeface="Symbol" pitchFamily="2" charset="2"/>
                </a:rPr>
                <a:t>I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=0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  <a:cs typeface="Times New Roman" panose="02020603050405020304" pitchFamily="18" charset="0"/>
                  <a:sym typeface="Math1" pitchFamily="2" charset="2"/>
                </a:rPr>
                <a:t>±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  <a:sym typeface="Math1" pitchFamily="2" charset="2"/>
                </a:rPr>
                <a:t>1</a:t>
              </a:r>
              <a:r>
                <a:rPr lang="en-US" altLang="es-ES" sz="1800" dirty="0">
                  <a:solidFill>
                    <a:srgbClr val="FF0000"/>
                  </a:solidFill>
                  <a:latin typeface="Comic Sans MS" panose="030F0902030302020204" pitchFamily="66" charset="0"/>
                  <a:sym typeface="Math1" pitchFamily="2" charset="2"/>
                </a:rPr>
                <a:t> 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; p</a:t>
              </a:r>
              <a:r>
                <a:rPr lang="en-GB" altLang="es-ES" sz="1800" baseline="-250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f</a:t>
              </a:r>
              <a:r>
                <a:rPr lang="en-GB" altLang="es-ES" sz="18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= p</a:t>
              </a:r>
              <a:r>
                <a:rPr lang="en-GB" altLang="es-ES" sz="1800" baseline="-250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i</a:t>
              </a:r>
              <a:endParaRPr lang="en-GB" altLang="es-E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98">
              <a:extLst>
                <a:ext uri="{FF2B5EF4-FFF2-40B4-BE49-F238E27FC236}">
                  <a16:creationId xmlns:a16="http://schemas.microsoft.com/office/drawing/2014/main" id="{B6217EA3-653F-B749-BA88-8944B24C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35" y="5887802"/>
              <a:ext cx="25292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1600" dirty="0">
                  <a:latin typeface="Comic Sans MS" panose="030F0902030302020204" pitchFamily="66" charset="0"/>
                </a:rPr>
                <a:t>Spin-</a:t>
              </a:r>
              <a:r>
                <a:rPr lang="es-ES" altLang="es-ES" sz="1600" dirty="0" err="1">
                  <a:latin typeface="Comic Sans MS" panose="030F0902030302020204" pitchFamily="66" charset="0"/>
                </a:rPr>
                <a:t>Isospin</a:t>
              </a:r>
              <a:r>
                <a:rPr lang="es-ES" altLang="es-ES" sz="1600" dirty="0">
                  <a:latin typeface="Comic Sans MS" panose="030F0902030302020204" pitchFamily="66" charset="0"/>
                </a:rPr>
                <a:t> </a:t>
              </a:r>
              <a:r>
                <a:rPr lang="es-ES" altLang="es-ES" sz="1600" dirty="0" err="1">
                  <a:latin typeface="Comic Sans MS" panose="030F0902030302020204" pitchFamily="66" charset="0"/>
                </a:rPr>
                <a:t>operator</a:t>
              </a:r>
              <a:endParaRPr lang="es-ES" altLang="es-ES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37" name="Text Box 96">
              <a:extLst>
                <a:ext uri="{FF2B5EF4-FFF2-40B4-BE49-F238E27FC236}">
                  <a16:creationId xmlns:a16="http://schemas.microsoft.com/office/drawing/2014/main" id="{1BB60B49-9ACD-804D-B6B3-483317C96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3588" y="5022794"/>
              <a:ext cx="2331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1800" dirty="0" err="1">
                  <a:latin typeface="Comic Sans MS" panose="030F0902030302020204" pitchFamily="66" charset="0"/>
                </a:rPr>
                <a:t>Isospin</a:t>
              </a:r>
              <a:r>
                <a:rPr lang="es-ES" altLang="es-ES" sz="1800" dirty="0">
                  <a:latin typeface="Comic Sans MS" panose="030F0902030302020204" pitchFamily="66" charset="0"/>
                </a:rPr>
                <a:t> </a:t>
              </a:r>
              <a:r>
                <a:rPr lang="es-ES" altLang="es-ES" sz="1800" dirty="0" err="1">
                  <a:latin typeface="Comic Sans MS" panose="030F0902030302020204" pitchFamily="66" charset="0"/>
                </a:rPr>
                <a:t>operator</a:t>
              </a:r>
              <a:endParaRPr lang="es-ES" altLang="es-ES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25331BC1-BCF5-4846-8CE8-C09C0858C025}"/>
                </a:ext>
              </a:extLst>
            </p:cNvPr>
            <p:cNvSpPr txBox="1"/>
            <p:nvPr/>
          </p:nvSpPr>
          <p:spPr>
            <a:xfrm>
              <a:off x="2472975" y="6351405"/>
              <a:ext cx="5801722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dirty="0"/>
                <a:t>IMME : M = a + </a:t>
              </a:r>
              <a:r>
                <a:rPr lang="es-ES" sz="2800" dirty="0" err="1"/>
                <a:t>bT</a:t>
              </a:r>
              <a:r>
                <a:rPr lang="es-ES" sz="2000" dirty="0" err="1"/>
                <a:t>z</a:t>
              </a:r>
              <a:r>
                <a:rPr lang="es-ES" sz="2800" dirty="0"/>
                <a:t> + cT</a:t>
              </a:r>
              <a:r>
                <a:rPr lang="es-ES" sz="2000" dirty="0"/>
                <a:t>z</a:t>
              </a:r>
              <a:r>
                <a:rPr lang="es-ES" sz="2800" baseline="30000" dirty="0"/>
                <a:t>2</a:t>
              </a:r>
              <a:r>
                <a:rPr lang="es-ES" sz="2800" dirty="0"/>
                <a:t> + (dT</a:t>
              </a:r>
              <a:r>
                <a:rPr lang="es-ES" sz="2000" dirty="0"/>
                <a:t>z</a:t>
              </a:r>
              <a:r>
                <a:rPr lang="es-ES" sz="2800" baseline="30000" dirty="0"/>
                <a:t>3 </a:t>
              </a:r>
              <a:r>
                <a:rPr lang="es-ES" sz="2800" dirty="0"/>
                <a:t>+ ….)</a:t>
              </a:r>
            </a:p>
          </p:txBody>
        </p:sp>
        <p:graphicFrame>
          <p:nvGraphicFramePr>
            <p:cNvPr id="39" name="Object 94">
              <a:extLst>
                <a:ext uri="{FF2B5EF4-FFF2-40B4-BE49-F238E27FC236}">
                  <a16:creationId xmlns:a16="http://schemas.microsoft.com/office/drawing/2014/main" id="{DB12643F-D36D-AB44-80A8-6877C9E6E87C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463309" y="5412277"/>
            <a:ext cx="2440075" cy="548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71" name="Ecuación" r:id="rId21" imgW="35102800" imgH="7899400" progId="Equation.3">
                    <p:embed/>
                  </p:oleObj>
                </mc:Choice>
                <mc:Fallback>
                  <p:oleObj name="Ecuación" r:id="rId21" imgW="35102800" imgH="7899400" progId="Equation.3">
                    <p:embed/>
                    <p:pic>
                      <p:nvPicPr>
                        <p:cNvPr id="39" name="Object 94">
                          <a:extLst>
                            <a:ext uri="{FF2B5EF4-FFF2-40B4-BE49-F238E27FC236}">
                              <a16:creationId xmlns:a16="http://schemas.microsoft.com/office/drawing/2014/main" id="{DB12643F-D36D-AB44-80A8-6877C9E6E8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309" y="5412277"/>
                          <a:ext cx="2440075" cy="548772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92">
              <a:extLst>
                <a:ext uri="{FF2B5EF4-FFF2-40B4-BE49-F238E27FC236}">
                  <a16:creationId xmlns:a16="http://schemas.microsoft.com/office/drawing/2014/main" id="{5E714B79-4118-5145-902B-030623D5417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04619" y="4478603"/>
            <a:ext cx="284638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72" name="Ecuación" r:id="rId23" imgW="31597600" imgH="7899400" progId="Equation.3">
                    <p:embed/>
                  </p:oleObj>
                </mc:Choice>
                <mc:Fallback>
                  <p:oleObj name="Ecuación" r:id="rId23" imgW="31597600" imgH="7899400" progId="Equation.3">
                    <p:embed/>
                    <p:pic>
                      <p:nvPicPr>
                        <p:cNvPr id="41" name="Object 92">
                          <a:extLst>
                            <a:ext uri="{FF2B5EF4-FFF2-40B4-BE49-F238E27FC236}">
                              <a16:creationId xmlns:a16="http://schemas.microsoft.com/office/drawing/2014/main" id="{5E714B79-4118-5145-902B-030623D541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619" y="4478603"/>
                          <a:ext cx="2846388" cy="71120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024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02"/>
            <a:ext cx="8229600" cy="461986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rgbClr val="000090"/>
                </a:solidFill>
              </a:rPr>
              <a:t>Beta-</a:t>
            </a:r>
            <a:r>
              <a:rPr lang="es-ES_tradnl" dirty="0" err="1">
                <a:solidFill>
                  <a:srgbClr val="000090"/>
                </a:solidFill>
              </a:rPr>
              <a:t>decay</a:t>
            </a:r>
            <a:r>
              <a:rPr lang="es-ES_tradnl" dirty="0">
                <a:solidFill>
                  <a:srgbClr val="000090"/>
                </a:solidFill>
              </a:rPr>
              <a:t> </a:t>
            </a:r>
            <a:r>
              <a:rPr lang="es-ES_tradnl" dirty="0" err="1">
                <a:solidFill>
                  <a:srgbClr val="000090"/>
                </a:solidFill>
              </a:rPr>
              <a:t>Formalism</a:t>
            </a:r>
            <a:endParaRPr lang="es-ES_tradnl" dirty="0">
              <a:solidFill>
                <a:srgbClr val="000090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425825" y="1069975"/>
            <a:ext cx="3028950" cy="835025"/>
          </a:xfrm>
          <a:prstGeom prst="ellipse">
            <a:avLst/>
          </a:prstGeom>
          <a:solidFill>
            <a:srgbClr val="BDD6FE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02864" y="882650"/>
            <a:ext cx="1440336" cy="265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Fermi gold rule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29025" y="1252538"/>
            <a:ext cx="2532406" cy="324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p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= 2</a:t>
            </a:r>
            <a:r>
              <a:rPr lang="en-GB" sz="2200" dirty="0">
                <a:solidFill>
                  <a:srgbClr val="000000"/>
                </a:solidFill>
                <a:latin typeface="Symbol" charset="2"/>
                <a:ea typeface="Lucida Sans Unicode" charset="0"/>
                <a:cs typeface="Lucida Sans Unicode" charset="0"/>
              </a:rPr>
              <a:t>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/h | </a:t>
            </a: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M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if</a:t>
            </a:r>
            <a:r>
              <a:rPr lang="en-GB" sz="2200" baseline="-330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|</a:t>
            </a:r>
            <a:r>
              <a:rPr lang="en-GB" sz="2200" baseline="33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2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dn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/</a:t>
            </a:r>
            <a:r>
              <a:rPr lang="en-GB" sz="22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dE</a:t>
            </a:r>
            <a:endParaRPr lang="en-GB" sz="2200" dirty="0">
              <a:solidFill>
                <a:srgbClr val="000000"/>
              </a:solidFill>
              <a:latin typeface="Times New Roman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94188" y="1828800"/>
            <a:ext cx="2234812" cy="294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Transition probability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00800" y="914400"/>
            <a:ext cx="2243703" cy="294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Density of final states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562599" y="1066800"/>
            <a:ext cx="762000" cy="228600"/>
          </a:xfrm>
          <a:prstGeom prst="line">
            <a:avLst/>
          </a:prstGeom>
          <a:noFill/>
          <a:ln w="9000">
            <a:solidFill>
              <a:srgbClr val="FF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40374" y="1944688"/>
            <a:ext cx="3603626" cy="324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M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if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= </a:t>
            </a:r>
            <a:r>
              <a:rPr lang="en-GB" dirty="0">
                <a:solidFill>
                  <a:srgbClr val="FF0000"/>
                </a:solidFill>
              </a:rPr>
              <a:t>∫</a:t>
            </a:r>
            <a:r>
              <a:rPr lang="en-GB" sz="2200" dirty="0" err="1">
                <a:solidFill>
                  <a:srgbClr val="FF0000"/>
                </a:solidFill>
                <a:latin typeface="Symbol" charset="2"/>
                <a:ea typeface="Lucida Sans Unicode" charset="0"/>
                <a:cs typeface="Lucida Sans Unicode" charset="0"/>
              </a:rPr>
              <a:t>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f</a:t>
            </a:r>
            <a:r>
              <a:rPr lang="en-GB" sz="2200" dirty="0" err="1">
                <a:solidFill>
                  <a:srgbClr val="FF0000"/>
                </a:solidFill>
                <a:latin typeface="Symbol" charset="2"/>
                <a:ea typeface="Lucida Sans Unicode" charset="0"/>
                <a:cs typeface="Lucida Sans Unicode" charset="0"/>
              </a:rPr>
              <a:t>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i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dv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; </a:t>
            </a:r>
            <a:r>
              <a:rPr lang="en-GB" sz="2200" dirty="0">
                <a:solidFill>
                  <a:srgbClr val="8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where H?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5114925" y="1700213"/>
            <a:ext cx="303213" cy="409575"/>
          </a:xfrm>
          <a:prstGeom prst="line">
            <a:avLst/>
          </a:prstGeom>
          <a:noFill/>
          <a:ln w="9000">
            <a:solidFill>
              <a:srgbClr val="FF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77050" y="2492375"/>
            <a:ext cx="2316163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 dirty="0" err="1">
                <a:solidFill>
                  <a:srgbClr val="FF0000"/>
                </a:solidFill>
                <a:latin typeface="Symbol" charset="2"/>
                <a:ea typeface="Lucida Sans Unicode" charset="0"/>
                <a:cs typeface="Lucida Sans Unicode" charset="0"/>
              </a:rPr>
              <a:t>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f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= </a:t>
            </a: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φ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e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φ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n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φ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baseline="-330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daughter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6602413" y="2408238"/>
            <a:ext cx="217487" cy="269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17550" y="2333625"/>
            <a:ext cx="2110579" cy="294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Energy conservation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96913" y="2697163"/>
            <a:ext cx="1604547" cy="294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dn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dn</a:t>
            </a:r>
            <a:r>
              <a:rPr lang="en-GB" sz="2000" baseline="-330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e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. </a:t>
            </a:r>
            <a:r>
              <a:rPr lang="en-GB" sz="20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dn</a:t>
            </a:r>
            <a:r>
              <a:rPr lang="en-GB" sz="2000" baseline="-33000" dirty="0" err="1">
                <a:solidFill>
                  <a:srgbClr val="000000"/>
                </a:solidFill>
                <a:latin typeface="Symbol" charset="2"/>
                <a:ea typeface="Lucida Sans Unicode" charset="0"/>
                <a:cs typeface="Lucida Sans Unicode" charset="0"/>
              </a:rPr>
              <a:t></a:t>
            </a:r>
            <a:r>
              <a:rPr lang="en-GB" sz="2000" dirty="0">
                <a:solidFill>
                  <a:srgbClr val="000000"/>
                </a:solidFill>
                <a:latin typeface="Symbol" charset="2"/>
                <a:ea typeface="Lucida Sans Unicode" charset="0"/>
                <a:cs typeface="Lucida Sans Unicode" charset="0"/>
              </a:rPr>
              <a:t> = </a:t>
            </a:r>
            <a:r>
              <a:rPr lang="en-GB" sz="2000" baseline="-33000" dirty="0">
                <a:solidFill>
                  <a:srgbClr val="000000"/>
                </a:solidFill>
                <a:latin typeface="Symbol" charset="2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93898" y="3950916"/>
            <a:ext cx="4262385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Radioactive decay constant:  </a:t>
            </a:r>
            <a:r>
              <a:rPr lang="en-GB" sz="2000" dirty="0">
                <a:solidFill>
                  <a:srgbClr val="FF0000"/>
                </a:solidFill>
                <a:latin typeface="Symbol" charset="2"/>
                <a:ea typeface="Lucida Sans Unicode" charset="0"/>
                <a:cs typeface="Lucida Sans Unicode" charset="0"/>
              </a:rPr>
              <a:t>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= </a:t>
            </a:r>
            <a:r>
              <a:rPr lang="en-GB" sz="2000" baseline="-33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∫</a:t>
            </a:r>
            <a:r>
              <a:rPr lang="en-GB" sz="2000" baseline="33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Po</a:t>
            </a:r>
            <a:r>
              <a:rPr lang="en-GB" sz="20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p </a:t>
            </a:r>
            <a:r>
              <a:rPr lang="en-GB" sz="20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dp</a:t>
            </a:r>
            <a:endParaRPr lang="en-GB" sz="2000" dirty="0">
              <a:solidFill>
                <a:srgbClr val="000000"/>
              </a:solidFill>
              <a:latin typeface="Times New Roman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738338" y="5472110"/>
            <a:ext cx="2955926" cy="324448"/>
          </a:xfrm>
          <a:prstGeom prst="rect">
            <a:avLst/>
          </a:prstGeom>
          <a:solidFill>
            <a:srgbClr val="BDD6FE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200" dirty="0" err="1">
                <a:solidFill>
                  <a:srgbClr val="008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f</a:t>
            </a:r>
            <a:r>
              <a:rPr lang="en-GB" sz="2200" dirty="0">
                <a:solidFill>
                  <a:srgbClr val="008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(Z, E</a:t>
            </a:r>
            <a:r>
              <a:rPr lang="en-GB" sz="2200" baseline="-33000" dirty="0">
                <a:solidFill>
                  <a:srgbClr val="008000"/>
                </a:solidFill>
                <a:latin typeface="Symbol" charset="2"/>
                <a:ea typeface="Lucida Sans Unicode" charset="0"/>
                <a:cs typeface="Lucida Sans Unicode" charset="0"/>
              </a:rPr>
              <a:t></a:t>
            </a:r>
            <a:r>
              <a:rPr lang="en-GB" sz="2200" dirty="0">
                <a:solidFill>
                  <a:srgbClr val="008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)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 err="1">
                <a:solidFill>
                  <a:srgbClr val="0000FF"/>
                </a:solidFill>
                <a:latin typeface="Times New Roman" charset="0"/>
                <a:ea typeface="Lucida Sans Unicode" charset="0"/>
                <a:cs typeface="Lucida Sans Unicode" charset="0"/>
              </a:rPr>
              <a:t>t</a:t>
            </a:r>
            <a:r>
              <a:rPr lang="en-GB" sz="2200" dirty="0">
                <a:solidFill>
                  <a:srgbClr val="0000FF"/>
                </a:solidFill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= </a:t>
            </a:r>
            <a:r>
              <a:rPr lang="en-GB" sz="22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Cte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/ 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| </a:t>
            </a:r>
            <a:r>
              <a:rPr lang="en-GB" sz="22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M</a:t>
            </a:r>
            <a:r>
              <a:rPr lang="en-GB" sz="2200" baseline="-33000" dirty="0" err="1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if</a:t>
            </a:r>
            <a:r>
              <a:rPr lang="en-GB" sz="22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|</a:t>
            </a:r>
            <a:r>
              <a:rPr lang="en-GB" sz="2200" baseline="33000" dirty="0">
                <a:solidFill>
                  <a:srgbClr val="FF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2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365250" y="1220788"/>
            <a:ext cx="145415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457200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| </a:t>
            </a:r>
            <a:r>
              <a:rPr lang="en-GB" sz="22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i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&gt; ---&gt; | </a:t>
            </a:r>
            <a:r>
              <a:rPr lang="en-GB" sz="2200" dirty="0" err="1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f</a:t>
            </a:r>
            <a:r>
              <a:rPr lang="en-GB" sz="2200" dirty="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rPr>
              <a:t> &gt;</a:t>
            </a:r>
          </a:p>
        </p:txBody>
      </p: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153988" y="4117972"/>
            <a:ext cx="8397875" cy="1155700"/>
            <a:chOff x="97" y="2292"/>
            <a:chExt cx="5290" cy="728"/>
          </a:xfrm>
        </p:grpSpPr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873" y="2487"/>
              <a:ext cx="2571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457200" hangingPunct="0">
                <a:lnSpc>
                  <a:spcPct val="102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sz="2200" dirty="0" err="1">
                  <a:solidFill>
                    <a:srgbClr val="FF0000"/>
                  </a:solidFill>
                  <a:latin typeface="Symbol" charset="2"/>
                  <a:ea typeface="Lucida Sans Unicode" charset="0"/>
                  <a:cs typeface="Lucida Sans Unicode" charset="0"/>
                </a:rPr>
                <a:t></a:t>
              </a:r>
              <a:r>
                <a:rPr lang="en-GB" sz="2200" dirty="0" err="1">
                  <a:solidFill>
                    <a:srgbClr val="0000FF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t</a:t>
              </a:r>
              <a:r>
                <a:rPr lang="en-GB" sz="2200" dirty="0">
                  <a:solidFill>
                    <a:srgbClr val="0000FF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</a:t>
              </a:r>
              <a:r>
                <a:rPr lang="en-GB" sz="2200" dirty="0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= Log2 = </a:t>
              </a:r>
              <a:r>
                <a:rPr lang="en-GB" sz="2200" dirty="0" err="1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Cte</a:t>
              </a:r>
              <a:r>
                <a:rPr lang="en-GB" sz="2200" dirty="0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</a:t>
              </a:r>
              <a:r>
                <a:rPr lang="en-GB" sz="2200" dirty="0">
                  <a:solidFill>
                    <a:srgbClr val="FF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|M</a:t>
              </a:r>
              <a:r>
                <a:rPr lang="en-GB" sz="2200" baseline="-33000" dirty="0">
                  <a:solidFill>
                    <a:srgbClr val="FF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if</a:t>
              </a:r>
              <a:r>
                <a:rPr lang="en-GB" sz="2200" dirty="0">
                  <a:solidFill>
                    <a:srgbClr val="FF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|</a:t>
              </a:r>
              <a:r>
                <a:rPr lang="en-GB" sz="2200" baseline="33000" dirty="0">
                  <a:solidFill>
                    <a:srgbClr val="FF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2</a:t>
              </a:r>
              <a:r>
                <a:rPr lang="en-GB" sz="2200" dirty="0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 </a:t>
              </a:r>
              <a:r>
                <a:rPr lang="en-GB" sz="2200" dirty="0" err="1">
                  <a:solidFill>
                    <a:srgbClr val="008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f</a:t>
              </a:r>
              <a:r>
                <a:rPr lang="en-GB" sz="2200" dirty="0">
                  <a:solidFill>
                    <a:srgbClr val="008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(Z, </a:t>
              </a:r>
              <a:r>
                <a:rPr lang="en-GB" sz="2200" dirty="0" err="1">
                  <a:solidFill>
                    <a:srgbClr val="008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E</a:t>
              </a:r>
              <a:r>
                <a:rPr lang="en-GB" sz="2200" baseline="-33000" dirty="0" err="1">
                  <a:solidFill>
                    <a:srgbClr val="008000"/>
                  </a:solidFill>
                  <a:latin typeface="Symbol" charset="2"/>
                  <a:ea typeface="Lucida Sans Unicode" charset="0"/>
                  <a:cs typeface="Lucida Sans Unicode" charset="0"/>
                </a:rPr>
                <a:t>b</a:t>
              </a:r>
              <a:r>
                <a:rPr lang="en-GB" sz="2200" dirty="0">
                  <a:solidFill>
                    <a:srgbClr val="008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)</a:t>
              </a:r>
              <a:r>
                <a:rPr lang="en-GB" sz="2200" dirty="0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</a:t>
              </a:r>
              <a:r>
                <a:rPr lang="en-GB" sz="2200" dirty="0" err="1">
                  <a:solidFill>
                    <a:srgbClr val="0000FF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t</a:t>
              </a:r>
              <a:r>
                <a:rPr lang="en-GB" sz="2200" dirty="0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422" y="2292"/>
              <a:ext cx="965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45720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2000" dirty="0">
                  <a:solidFill>
                    <a:srgbClr val="008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Fermi function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3862" y="2387"/>
              <a:ext cx="470" cy="114"/>
            </a:xfrm>
            <a:prstGeom prst="line">
              <a:avLst/>
            </a:prstGeom>
            <a:noFill/>
            <a:ln w="9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97" y="2466"/>
              <a:ext cx="1665" cy="1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45720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For a allowed </a:t>
              </a:r>
              <a:r>
                <a:rPr lang="en-GB" sz="2000" dirty="0">
                  <a:solidFill>
                    <a:srgbClr val="000000"/>
                  </a:solidFill>
                  <a:latin typeface="Symbol" charset="2"/>
                  <a:ea typeface="Lucida Sans Unicode" charset="0"/>
                  <a:cs typeface="Lucida Sans Unicode" charset="0"/>
                </a:rPr>
                <a:t> </a:t>
              </a:r>
              <a:r>
                <a:rPr lang="en-GB" sz="2000" dirty="0">
                  <a:solidFill>
                    <a:srgbClr val="000000"/>
                  </a:solidFill>
                  <a:latin typeface="Times New Roman"/>
                  <a:ea typeface="Lucida Sans Unicode" charset="0"/>
                  <a:cs typeface="Times New Roman"/>
                </a:rPr>
                <a:t>transition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136" y="2834"/>
              <a:ext cx="1181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45720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 err="1">
                  <a:solidFill>
                    <a:srgbClr val="0000FF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t</a:t>
              </a:r>
              <a:r>
                <a:rPr lang="en-GB" sz="2000" dirty="0">
                  <a:solidFill>
                    <a:srgbClr val="0000FF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 partial half-life</a:t>
              </a: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 flipV="1">
              <a:off x="2056" y="2709"/>
              <a:ext cx="102" cy="149"/>
            </a:xfrm>
            <a:prstGeom prst="line">
              <a:avLst/>
            </a:prstGeom>
            <a:noFill/>
            <a:ln w="9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94" y="2834"/>
              <a:ext cx="1350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45720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>
                  <a:solidFill>
                    <a:srgbClr val="FF0000"/>
                  </a:solidFill>
                  <a:latin typeface="Times New Roman" charset="0"/>
                  <a:ea typeface="Lucida Sans Unicode" charset="0"/>
                  <a:cs typeface="Lucida Sans Unicode" charset="0"/>
                </a:rPr>
                <a:t>Radioactive constant</a:t>
              </a: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1504" y="2669"/>
              <a:ext cx="310" cy="165"/>
            </a:xfrm>
            <a:prstGeom prst="line">
              <a:avLst/>
            </a:prstGeom>
            <a:noFill/>
            <a:ln w="9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42" name="AutoShape 43"/>
          <p:cNvSpPr>
            <a:spLocks/>
          </p:cNvSpPr>
          <p:nvPr/>
        </p:nvSpPr>
        <p:spPr bwMode="auto">
          <a:xfrm>
            <a:off x="250825" y="2438400"/>
            <a:ext cx="215900" cy="922338"/>
          </a:xfrm>
          <a:prstGeom prst="leftBrace">
            <a:avLst>
              <a:gd name="adj1" fmla="val 3057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4" name="Imagen 43" descr="enrico-fer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089660" cy="1591564"/>
          </a:xfrm>
          <a:prstGeom prst="rect">
            <a:avLst/>
          </a:prstGeom>
        </p:spPr>
      </p:pic>
      <p:graphicFrame>
        <p:nvGraphicFramePr>
          <p:cNvPr id="45" name="Objeto 44"/>
          <p:cNvGraphicFramePr>
            <a:graphicFrameLocks noChangeAspect="1"/>
          </p:cNvGraphicFramePr>
          <p:nvPr/>
        </p:nvGraphicFramePr>
        <p:xfrm>
          <a:off x="2387595" y="2683934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cuación" r:id="rId4" imgW="1155700" imgH="381000" progId="Equation.3">
                  <p:embed/>
                </p:oleObj>
              </mc:Choice>
              <mc:Fallback>
                <p:oleObj name="Ecuación" r:id="rId4" imgW="1155700" imgH="381000" progId="Equation.3">
                  <p:embed/>
                  <p:pic>
                    <p:nvPicPr>
                      <p:cNvPr id="45" name="Objeto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595" y="2683934"/>
                        <a:ext cx="1155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o 45"/>
          <p:cNvGraphicFramePr>
            <a:graphicFrameLocks noChangeAspect="1"/>
          </p:cNvGraphicFramePr>
          <p:nvPr/>
        </p:nvGraphicFramePr>
        <p:xfrm>
          <a:off x="5867400" y="3048000"/>
          <a:ext cx="297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Ecuación" r:id="rId6" imgW="2717800" imgH="393700" progId="Equation.3">
                  <p:embed/>
                </p:oleObj>
              </mc:Choice>
              <mc:Fallback>
                <p:oleObj name="Ecuación" r:id="rId6" imgW="2717800" imgH="393700" progId="Equation.3">
                  <p:embed/>
                  <p:pic>
                    <p:nvPicPr>
                      <p:cNvPr id="46" name="Objeto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0"/>
                        <a:ext cx="2971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251180"/>
              </p:ext>
            </p:extLst>
          </p:nvPr>
        </p:nvGraphicFramePr>
        <p:xfrm>
          <a:off x="2211264" y="3163665"/>
          <a:ext cx="297833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cuación" r:id="rId8" imgW="2171700" imgH="444500" progId="Equation.3">
                  <p:embed/>
                </p:oleObj>
              </mc:Choice>
              <mc:Fallback>
                <p:oleObj name="Ecuación" r:id="rId8" imgW="2171700" imgH="444500" progId="Equation.3">
                  <p:embed/>
                  <p:pic>
                    <p:nvPicPr>
                      <p:cNvPr id="47" name="Objeto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264" y="3163665"/>
                        <a:ext cx="297833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13">
            <a:extLst>
              <a:ext uri="{FF2B5EF4-FFF2-40B4-BE49-F238E27FC236}">
                <a16:creationId xmlns:a16="http://schemas.microsoft.com/office/drawing/2014/main" id="{61D9DA5F-4DCE-D941-BFB9-CFD76586D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701" y="5925377"/>
            <a:ext cx="6032581" cy="890356"/>
          </a:xfrm>
          <a:prstGeom prst="rect">
            <a:avLst/>
          </a:prstGeom>
          <a:gradFill rotWithShape="0">
            <a:gsLst>
              <a:gs pos="0">
                <a:srgbClr val="ACAEFF"/>
              </a:gs>
              <a:gs pos="100000">
                <a:srgbClr val="6B6BFF"/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56" name="Object 14">
            <a:extLst>
              <a:ext uri="{FF2B5EF4-FFF2-40B4-BE49-F238E27FC236}">
                <a16:creationId xmlns:a16="http://schemas.microsoft.com/office/drawing/2014/main" id="{0288F5EE-65AA-9B4F-86CB-DBC6AC9B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37983"/>
              </p:ext>
            </p:extLst>
          </p:nvPr>
        </p:nvGraphicFramePr>
        <p:xfrm>
          <a:off x="3083214" y="5927252"/>
          <a:ext cx="5921637" cy="80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tion" r:id="rId10" imgW="124929900" imgH="16967200" progId="Equation.3">
                  <p:embed/>
                </p:oleObj>
              </mc:Choice>
              <mc:Fallback>
                <p:oleObj name="Equation" r:id="rId10" imgW="124929900" imgH="16967200" progId="Equation.3">
                  <p:embed/>
                  <p:pic>
                    <p:nvPicPr>
                      <p:cNvPr id="8" name="Object 14">
                        <a:extLst>
                          <a:ext uri="{FF2B5EF4-FFF2-40B4-BE49-F238E27FC236}">
                            <a16:creationId xmlns:a16="http://schemas.microsoft.com/office/drawing/2014/main" id="{688D1A28-BE03-D541-AB78-1B8B918F9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214" y="5927252"/>
                        <a:ext cx="5921637" cy="804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9CC53E6-E94C-E14F-9026-DC84BF07841F}"/>
              </a:ext>
            </a:extLst>
          </p:cNvPr>
          <p:cNvSpPr txBox="1"/>
          <p:nvPr/>
        </p:nvSpPr>
        <p:spPr>
          <a:xfrm>
            <a:off x="571495" y="600122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allowed</a:t>
            </a:r>
            <a:r>
              <a:rPr lang="es-ES" dirty="0"/>
              <a:t> </a:t>
            </a:r>
            <a:r>
              <a:rPr lang="es-ES" dirty="0" err="1"/>
              <a:t>transitions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56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0F5AB-2ED1-104F-B382-CD47014D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240" y="0"/>
            <a:ext cx="7643192" cy="980736"/>
          </a:xfrm>
        </p:spPr>
        <p:txBody>
          <a:bodyPr/>
          <a:lstStyle/>
          <a:p>
            <a:r>
              <a:rPr lang="es-ES" dirty="0" err="1">
                <a:solidFill>
                  <a:srgbClr val="000090"/>
                </a:solidFill>
              </a:rPr>
              <a:t>Study</a:t>
            </a:r>
            <a:r>
              <a:rPr lang="es-ES" dirty="0">
                <a:solidFill>
                  <a:srgbClr val="000090"/>
                </a:solidFill>
              </a:rPr>
              <a:t> of </a:t>
            </a:r>
            <a:r>
              <a:rPr lang="es-ES" dirty="0" err="1">
                <a:solidFill>
                  <a:srgbClr val="000090"/>
                </a:solidFill>
              </a:rPr>
              <a:t>the</a:t>
            </a:r>
            <a:r>
              <a:rPr lang="es-ES" dirty="0">
                <a:solidFill>
                  <a:srgbClr val="000090"/>
                </a:solidFill>
              </a:rPr>
              <a:t> 2</a:t>
            </a:r>
            <a:r>
              <a:rPr lang="es-ES" baseline="30000" dirty="0">
                <a:solidFill>
                  <a:srgbClr val="000090"/>
                </a:solidFill>
              </a:rPr>
              <a:t>+</a:t>
            </a:r>
            <a:r>
              <a:rPr lang="es-ES" dirty="0">
                <a:solidFill>
                  <a:srgbClr val="000090"/>
                </a:solidFill>
              </a:rPr>
              <a:t> </a:t>
            </a:r>
            <a:r>
              <a:rPr lang="es-ES" dirty="0" err="1">
                <a:solidFill>
                  <a:srgbClr val="000090"/>
                </a:solidFill>
              </a:rPr>
              <a:t>doublet</a:t>
            </a:r>
            <a:r>
              <a:rPr lang="es-ES" dirty="0">
                <a:solidFill>
                  <a:srgbClr val="000090"/>
                </a:solidFill>
              </a:rPr>
              <a:t> in </a:t>
            </a:r>
            <a:r>
              <a:rPr lang="es-ES" baseline="30000" dirty="0">
                <a:solidFill>
                  <a:srgbClr val="000090"/>
                </a:solidFill>
              </a:rPr>
              <a:t>8</a:t>
            </a:r>
            <a:r>
              <a:rPr lang="es-ES" dirty="0">
                <a:solidFill>
                  <a:srgbClr val="000090"/>
                </a:solidFill>
              </a:rPr>
              <a:t>Be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363344-61C1-434B-98E6-F1058E837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s-ES_tradnl"/>
              <a:t>María J. Gª Borge – Xth Tastes of Nuclear Physics, 30 Nov – 4 Dec 2020,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7153C5-98C3-E44C-A329-370E945FA9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091" y="6503939"/>
            <a:ext cx="484909" cy="354061"/>
          </a:xfrm>
        </p:spPr>
        <p:txBody>
          <a:bodyPr/>
          <a:lstStyle/>
          <a:p>
            <a:fld id="{98B9021C-E1F5-476C-9C96-53DAFAC10250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F618AE1-3D1F-0B4B-93DF-B07E4BB6CF7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1"/>
          <a:stretch/>
        </p:blipFill>
        <p:spPr>
          <a:xfrm>
            <a:off x="16855" y="888365"/>
            <a:ext cx="4744331" cy="3373755"/>
          </a:xfrm>
          <a:prstGeom prst="rect">
            <a:avLst/>
          </a:prstGeom>
        </p:spPr>
      </p:pic>
      <p:sp>
        <p:nvSpPr>
          <p:cNvPr id="15" name="Line 8">
            <a:extLst>
              <a:ext uri="{FF2B5EF4-FFF2-40B4-BE49-F238E27FC236}">
                <a16:creationId xmlns:a16="http://schemas.microsoft.com/office/drawing/2014/main" id="{40F8A0A4-A11B-1F4D-8457-53B67CA9FA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9144" y="2575242"/>
            <a:ext cx="643079" cy="765704"/>
          </a:xfrm>
          <a:prstGeom prst="line">
            <a:avLst/>
          </a:prstGeom>
          <a:noFill/>
          <a:ln w="1936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F1D61F70-C315-AB45-8881-5AE296FB2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114" y="1798975"/>
            <a:ext cx="533791" cy="782744"/>
          </a:xfrm>
          <a:prstGeom prst="line">
            <a:avLst/>
          </a:prstGeom>
          <a:noFill/>
          <a:ln w="1936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D133B0F-4ECE-FA4C-96B5-F5522FD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042" y="934871"/>
            <a:ext cx="4164719" cy="2670090"/>
          </a:xfrm>
        </p:spPr>
        <p:txBody>
          <a:bodyPr/>
          <a:lstStyle/>
          <a:p>
            <a:r>
              <a:rPr lang="es-ES" sz="2000" dirty="0" err="1"/>
              <a:t>Amazing</a:t>
            </a:r>
            <a:r>
              <a:rPr lang="es-ES" sz="2000" dirty="0"/>
              <a:t> </a:t>
            </a:r>
            <a:r>
              <a:rPr lang="es-ES" sz="2000" dirty="0" err="1"/>
              <a:t>differences</a:t>
            </a:r>
            <a:r>
              <a:rPr lang="es-ES" sz="2000" dirty="0"/>
              <a:t> in </a:t>
            </a:r>
            <a:r>
              <a:rPr lang="es-ES" sz="2000" dirty="0" err="1"/>
              <a:t>half</a:t>
            </a:r>
            <a:r>
              <a:rPr lang="es-ES" sz="2000" dirty="0"/>
              <a:t> </a:t>
            </a:r>
            <a:r>
              <a:rPr lang="es-ES" sz="2000" dirty="0" err="1"/>
              <a:t>life</a:t>
            </a:r>
            <a:r>
              <a:rPr lang="es-ES" sz="2000" dirty="0"/>
              <a:t> </a:t>
            </a:r>
            <a:r>
              <a:rPr lang="es-ES" sz="2000" dirty="0" err="1"/>
              <a:t>between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stable</a:t>
            </a:r>
            <a:r>
              <a:rPr lang="es-ES" sz="2000" dirty="0"/>
              <a:t> </a:t>
            </a:r>
            <a:r>
              <a:rPr lang="es-ES" sz="2000" baseline="30000" dirty="0"/>
              <a:t>9</a:t>
            </a:r>
            <a:r>
              <a:rPr lang="es-ES" sz="2000" dirty="0"/>
              <a:t>Be( T &gt; 10</a:t>
            </a:r>
            <a:r>
              <a:rPr lang="es-ES" sz="2000" baseline="30000" dirty="0"/>
              <a:t>24 </a:t>
            </a:r>
            <a:r>
              <a:rPr lang="es-ES" sz="2000" dirty="0"/>
              <a:t>s) to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resonant</a:t>
            </a:r>
            <a:r>
              <a:rPr lang="es-ES" sz="2000" dirty="0"/>
              <a:t> </a:t>
            </a:r>
            <a:r>
              <a:rPr lang="es-ES" sz="2000" baseline="30000" dirty="0"/>
              <a:t>8</a:t>
            </a:r>
            <a:r>
              <a:rPr lang="es-ES" sz="2000" dirty="0"/>
              <a:t>Be (T= 9x0</a:t>
            </a:r>
            <a:r>
              <a:rPr lang="es-ES" sz="2000" baseline="30000" dirty="0"/>
              <a:t>-17</a:t>
            </a:r>
            <a:r>
              <a:rPr lang="es-ES" sz="2000" dirty="0"/>
              <a:t>s).</a:t>
            </a:r>
          </a:p>
          <a:p>
            <a:r>
              <a:rPr lang="es-ES" sz="2000" dirty="0" err="1"/>
              <a:t>Excited</a:t>
            </a:r>
            <a:r>
              <a:rPr lang="es-ES" sz="2000" dirty="0"/>
              <a:t> </a:t>
            </a:r>
            <a:r>
              <a:rPr lang="es-ES" sz="2000" dirty="0" err="1"/>
              <a:t>states</a:t>
            </a:r>
            <a:r>
              <a:rPr lang="es-ES" sz="2000" dirty="0"/>
              <a:t> can be </a:t>
            </a:r>
            <a:r>
              <a:rPr lang="es-ES" sz="2000" dirty="0" err="1"/>
              <a:t>study</a:t>
            </a:r>
            <a:r>
              <a:rPr lang="es-ES" sz="2000" dirty="0"/>
              <a:t> 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reactions</a:t>
            </a:r>
            <a:r>
              <a:rPr lang="es-ES" sz="2000" dirty="0"/>
              <a:t> </a:t>
            </a:r>
            <a:r>
              <a:rPr lang="es-ES" sz="2000" dirty="0" err="1"/>
              <a:t>or</a:t>
            </a:r>
            <a:r>
              <a:rPr lang="es-ES" sz="2000" dirty="0"/>
              <a:t> beta-</a:t>
            </a:r>
            <a:r>
              <a:rPr lang="es-ES" sz="2000" dirty="0" err="1"/>
              <a:t>decay</a:t>
            </a:r>
            <a:r>
              <a:rPr lang="es-ES" sz="2000" dirty="0"/>
              <a:t>.</a:t>
            </a:r>
          </a:p>
          <a:p>
            <a:r>
              <a:rPr lang="es-ES" sz="2000" dirty="0"/>
              <a:t>Beta-</a:t>
            </a:r>
            <a:r>
              <a:rPr lang="es-ES" sz="2000" dirty="0" err="1"/>
              <a:t>decay</a:t>
            </a:r>
            <a:r>
              <a:rPr lang="es-ES" sz="2000" dirty="0"/>
              <a:t> exclusive </a:t>
            </a:r>
            <a:r>
              <a:rPr lang="es-ES" sz="2000" dirty="0" err="1"/>
              <a:t>I</a:t>
            </a:r>
            <a:r>
              <a:rPr lang="es-ES" sz="2000" baseline="30000" dirty="0" err="1">
                <a:latin typeface="Symbol" pitchFamily="2" charset="2"/>
              </a:rPr>
              <a:t>p</a:t>
            </a:r>
            <a:r>
              <a:rPr lang="es-ES" sz="2000" dirty="0"/>
              <a:t> </a:t>
            </a:r>
            <a:r>
              <a:rPr lang="es-ES" sz="2000" dirty="0" err="1"/>
              <a:t>reach</a:t>
            </a:r>
            <a:endParaRPr lang="es-ES" sz="2000" dirty="0"/>
          </a:p>
          <a:p>
            <a:r>
              <a:rPr lang="es-ES" sz="2000" dirty="0">
                <a:latin typeface="Symbol" pitchFamily="2" charset="2"/>
              </a:rPr>
              <a:t>b</a:t>
            </a:r>
            <a:r>
              <a:rPr lang="es-ES" sz="2000" dirty="0"/>
              <a:t>-</a:t>
            </a:r>
            <a:r>
              <a:rPr lang="es-ES" sz="2000" dirty="0" err="1"/>
              <a:t>decay</a:t>
            </a:r>
            <a:r>
              <a:rPr lang="es-ES" sz="2000" dirty="0"/>
              <a:t> </a:t>
            </a:r>
            <a:r>
              <a:rPr lang="es-ES" sz="2000" dirty="0" err="1"/>
              <a:t>probes</a:t>
            </a:r>
            <a:r>
              <a:rPr lang="es-ES" sz="2000" dirty="0"/>
              <a:t> </a:t>
            </a:r>
            <a:r>
              <a:rPr lang="es-ES" sz="2000" dirty="0" err="1"/>
              <a:t>both</a:t>
            </a:r>
            <a:r>
              <a:rPr lang="es-ES" sz="2000" dirty="0"/>
              <a:t> </a:t>
            </a:r>
            <a:r>
              <a:rPr lang="es-ES" sz="2000" dirty="0" err="1"/>
              <a:t>spin,isopin</a:t>
            </a:r>
            <a:endParaRPr lang="es-ES" sz="2000" dirty="0"/>
          </a:p>
          <a:p>
            <a:r>
              <a:rPr lang="es-ES" sz="2000" dirty="0" err="1"/>
              <a:t>Parent</a:t>
            </a:r>
            <a:r>
              <a:rPr lang="es-ES" sz="2000" dirty="0"/>
              <a:t>?</a:t>
            </a:r>
            <a:r>
              <a:rPr lang="es-ES" sz="2000" dirty="0">
                <a:sym typeface="Wingdings" pitchFamily="2" charset="2"/>
              </a:rPr>
              <a:t> </a:t>
            </a:r>
            <a:r>
              <a:rPr lang="es-ES" sz="2000" baseline="30000" dirty="0">
                <a:sym typeface="Wingdings" pitchFamily="2" charset="2"/>
              </a:rPr>
              <a:t>8</a:t>
            </a:r>
            <a:r>
              <a:rPr lang="es-ES" sz="2000" dirty="0">
                <a:sym typeface="Wingdings" pitchFamily="2" charset="2"/>
              </a:rPr>
              <a:t>Li (</a:t>
            </a:r>
            <a:r>
              <a:rPr lang="es-ES" sz="2000" dirty="0">
                <a:latin typeface="Symbol" pitchFamily="2" charset="2"/>
                <a:sym typeface="Wingdings" pitchFamily="2" charset="2"/>
              </a:rPr>
              <a:t>b</a:t>
            </a:r>
            <a:r>
              <a:rPr lang="es-ES" sz="2000" baseline="30000" dirty="0">
                <a:sym typeface="Wingdings" pitchFamily="2" charset="2"/>
              </a:rPr>
              <a:t>-</a:t>
            </a:r>
            <a:r>
              <a:rPr lang="es-ES" sz="2000" dirty="0">
                <a:sym typeface="Wingdings" pitchFamily="2" charset="2"/>
              </a:rPr>
              <a:t>) &amp; </a:t>
            </a:r>
            <a:r>
              <a:rPr lang="es-ES" sz="2000" baseline="30000" dirty="0">
                <a:sym typeface="Wingdings" pitchFamily="2" charset="2"/>
              </a:rPr>
              <a:t>8</a:t>
            </a:r>
            <a:r>
              <a:rPr lang="es-ES" sz="2000" dirty="0">
                <a:sym typeface="Wingdings" pitchFamily="2" charset="2"/>
              </a:rPr>
              <a:t>B(</a:t>
            </a:r>
            <a:r>
              <a:rPr lang="es-ES" sz="2000" dirty="0">
                <a:latin typeface="Symbol" pitchFamily="2" charset="2"/>
                <a:sym typeface="Wingdings" pitchFamily="2" charset="2"/>
              </a:rPr>
              <a:t>b</a:t>
            </a:r>
            <a:r>
              <a:rPr lang="es-ES" sz="2000" baseline="30000" dirty="0">
                <a:sym typeface="Wingdings" pitchFamily="2" charset="2"/>
              </a:rPr>
              <a:t>+</a:t>
            </a:r>
            <a:r>
              <a:rPr lang="es-ES" sz="2000" dirty="0">
                <a:sym typeface="Wingdings" pitchFamily="2" charset="2"/>
              </a:rPr>
              <a:t>/EC)   </a:t>
            </a:r>
            <a:r>
              <a:rPr lang="es-ES" sz="2000" dirty="0">
                <a:solidFill>
                  <a:srgbClr val="FF0000"/>
                </a:solidFill>
                <a:sym typeface="Wingdings" pitchFamily="2" charset="2"/>
              </a:rPr>
              <a:t>MIRROR NUCLEI</a:t>
            </a:r>
            <a:endParaRPr lang="es-ES" sz="2000" dirty="0">
              <a:solidFill>
                <a:srgbClr val="FF0000"/>
              </a:solidFill>
            </a:endParaRPr>
          </a:p>
          <a:p>
            <a:endParaRPr lang="es-ES" sz="2000" dirty="0"/>
          </a:p>
          <a:p>
            <a:endParaRPr lang="es-ES" dirty="0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A29D99B3-2A44-8F46-A563-310C2F431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82693"/>
              </p:ext>
            </p:extLst>
          </p:nvPr>
        </p:nvGraphicFramePr>
        <p:xfrm>
          <a:off x="-1116" y="3989948"/>
          <a:ext cx="6448097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214">
                  <a:extLst>
                    <a:ext uri="{9D8B030D-6E8A-4147-A177-3AD203B41FA5}">
                      <a16:colId xmlns:a16="http://schemas.microsoft.com/office/drawing/2014/main" val="3616373621"/>
                    </a:ext>
                  </a:extLst>
                </a:gridCol>
                <a:gridCol w="1016097">
                  <a:extLst>
                    <a:ext uri="{9D8B030D-6E8A-4147-A177-3AD203B41FA5}">
                      <a16:colId xmlns:a16="http://schemas.microsoft.com/office/drawing/2014/main" val="3838594269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val="3794794678"/>
                    </a:ext>
                  </a:extLst>
                </a:gridCol>
                <a:gridCol w="2349062">
                  <a:extLst>
                    <a:ext uri="{9D8B030D-6E8A-4147-A177-3AD203B41FA5}">
                      <a16:colId xmlns:a16="http://schemas.microsoft.com/office/drawing/2014/main" val="498019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E(</a:t>
                      </a:r>
                      <a:r>
                        <a:rPr lang="es-ES" dirty="0" err="1"/>
                        <a:t>level</a:t>
                      </a:r>
                      <a:r>
                        <a:rPr lang="es-ES" dirty="0"/>
                        <a:t>) 8Be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 , </a:t>
                      </a:r>
                      <a:r>
                        <a:rPr lang="es-ES" dirty="0">
                          <a:latin typeface="Symbol" pitchFamily="2" charset="2"/>
                        </a:rPr>
                        <a:t>p, 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Symbol" pitchFamily="2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Decay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mode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3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0.0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 + 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5.57 eV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Symbol" pitchFamily="2" charset="2"/>
                        </a:rPr>
                        <a:t>a </a:t>
                      </a:r>
                      <a:r>
                        <a:rPr lang="es-ES" dirty="0"/>
                        <a:t>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7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3010(10)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2, +,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1513 </a:t>
                      </a:r>
                      <a:r>
                        <a:rPr lang="es-ES" dirty="0" err="1"/>
                        <a:t>keV</a:t>
                      </a:r>
                      <a:r>
                        <a:rPr lang="es-ES" dirty="0"/>
                        <a:t>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Symbol" pitchFamily="2" charset="2"/>
                        </a:rPr>
                        <a:t>a </a:t>
                      </a:r>
                      <a:r>
                        <a:rPr lang="es-ES" dirty="0"/>
                        <a:t>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11350 (15)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4, +,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3500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Symbol" pitchFamily="2" charset="2"/>
                        </a:rPr>
                        <a:t>a </a:t>
                      </a:r>
                      <a:r>
                        <a:rPr lang="es-ES" dirty="0"/>
                        <a:t>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4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16626 (3)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2,+, </a:t>
                      </a:r>
                      <a:r>
                        <a:rPr lang="es-ES" b="1" dirty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108.1 </a:t>
                      </a:r>
                      <a:r>
                        <a:rPr lang="es-ES" dirty="0" err="1"/>
                        <a:t>keV</a:t>
                      </a:r>
                      <a:r>
                        <a:rPr lang="es-ES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Symbol" pitchFamily="2" charset="2"/>
                        </a:rPr>
                        <a:t>a </a:t>
                      </a:r>
                      <a:r>
                        <a:rPr lang="es-ES" dirty="0"/>
                        <a:t>(100%)</a:t>
                      </a:r>
                      <a:endParaRPr lang="es-E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2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16922 (3)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2, +, </a:t>
                      </a:r>
                      <a:r>
                        <a:rPr lang="es-ES" b="1" dirty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74.0 </a:t>
                      </a:r>
                      <a:r>
                        <a:rPr lang="es-ES" dirty="0" err="1"/>
                        <a:t>keV</a:t>
                      </a:r>
                      <a:r>
                        <a:rPr lang="es-ES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Symbol" pitchFamily="2" charset="2"/>
                        </a:rPr>
                        <a:t>a </a:t>
                      </a:r>
                      <a:r>
                        <a:rPr lang="es-ES" dirty="0"/>
                        <a:t>(100%)</a:t>
                      </a:r>
                      <a:endParaRPr lang="es-E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17640 (1) </a:t>
                      </a:r>
                      <a:r>
                        <a:rPr lang="es-ES" dirty="0" err="1"/>
                        <a:t>keV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1, +,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138 </a:t>
                      </a:r>
                      <a:r>
                        <a:rPr lang="es-ES" dirty="0" err="1"/>
                        <a:t>keV</a:t>
                      </a:r>
                      <a:r>
                        <a:rPr lang="es-ES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+mn-lt"/>
                        </a:rPr>
                        <a:t>p</a:t>
                      </a:r>
                      <a:r>
                        <a:rPr lang="es-ES" sz="2000" dirty="0">
                          <a:latin typeface="Symbol" pitchFamily="2" charset="2"/>
                        </a:rPr>
                        <a:t> </a:t>
                      </a:r>
                      <a:r>
                        <a:rPr lang="es-ES" dirty="0"/>
                        <a:t>(99.8%) + IT = 0.204</a:t>
                      </a:r>
                      <a:endParaRPr lang="es-E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707818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5DF13E01-AC7F-B646-A9F7-4BF1D58E72C3}"/>
              </a:ext>
            </a:extLst>
          </p:cNvPr>
          <p:cNvSpPr txBox="1"/>
          <p:nvPr/>
        </p:nvSpPr>
        <p:spPr>
          <a:xfrm>
            <a:off x="6482923" y="4262120"/>
            <a:ext cx="2695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ymbol" pitchFamily="2" charset="2"/>
              </a:rPr>
              <a:t>D</a:t>
            </a:r>
            <a:r>
              <a:rPr lang="es-ES" sz="2000" dirty="0"/>
              <a:t>M(</a:t>
            </a:r>
            <a:r>
              <a:rPr lang="es-ES" sz="2000" baseline="30000" dirty="0"/>
              <a:t>8</a:t>
            </a:r>
            <a:r>
              <a:rPr lang="es-ES" sz="2000" dirty="0"/>
              <a:t>Li) = 20.945 </a:t>
            </a:r>
            <a:r>
              <a:rPr lang="es-ES" sz="2000" dirty="0" err="1"/>
              <a:t>keV</a:t>
            </a:r>
            <a:endParaRPr lang="es-ES" sz="2000" dirty="0"/>
          </a:p>
          <a:p>
            <a:r>
              <a:rPr lang="es-ES" sz="2000" dirty="0">
                <a:latin typeface="Symbol" pitchFamily="2" charset="2"/>
              </a:rPr>
              <a:t>D</a:t>
            </a:r>
            <a:r>
              <a:rPr lang="es-ES" sz="2000" dirty="0"/>
              <a:t>M(</a:t>
            </a:r>
            <a:r>
              <a:rPr lang="es-ES" sz="2000" baseline="30000" dirty="0"/>
              <a:t>8</a:t>
            </a:r>
            <a:r>
              <a:rPr lang="es-ES" sz="2000" dirty="0"/>
              <a:t>B) =  22.921,5 </a:t>
            </a:r>
            <a:r>
              <a:rPr lang="es-ES" sz="2000" dirty="0" err="1"/>
              <a:t>keV</a:t>
            </a:r>
            <a:endParaRPr lang="es-ES" sz="2000" dirty="0"/>
          </a:p>
          <a:p>
            <a:r>
              <a:rPr lang="es-ES" sz="2000" dirty="0">
                <a:latin typeface="Symbol" pitchFamily="2" charset="2"/>
              </a:rPr>
              <a:t>D</a:t>
            </a:r>
            <a:r>
              <a:rPr lang="es-ES" sz="2000" dirty="0"/>
              <a:t>M(</a:t>
            </a:r>
            <a:r>
              <a:rPr lang="es-ES" sz="2000" baseline="30000" dirty="0"/>
              <a:t>8</a:t>
            </a:r>
            <a:r>
              <a:rPr lang="es-ES" sz="2000" dirty="0"/>
              <a:t>Be) = 4.941,6 </a:t>
            </a:r>
            <a:r>
              <a:rPr lang="es-ES" sz="2000" dirty="0" err="1"/>
              <a:t>keV</a:t>
            </a:r>
            <a:endParaRPr lang="es-ES" sz="2000" dirty="0"/>
          </a:p>
          <a:p>
            <a:endParaRPr lang="es-ES" sz="2000" dirty="0"/>
          </a:p>
          <a:p>
            <a:r>
              <a:rPr lang="es-ES" sz="2000" b="1" dirty="0" err="1">
                <a:solidFill>
                  <a:srgbClr val="0432FF"/>
                </a:solidFill>
              </a:rPr>
              <a:t>Q</a:t>
            </a:r>
            <a:r>
              <a:rPr lang="es-ES" sz="2000" b="1" baseline="-25000" dirty="0" err="1">
                <a:solidFill>
                  <a:srgbClr val="0432FF"/>
                </a:solidFill>
                <a:latin typeface="Symbol" pitchFamily="2" charset="2"/>
              </a:rPr>
              <a:t>b</a:t>
            </a:r>
            <a:r>
              <a:rPr lang="es-ES" sz="2000" b="1" baseline="-25000" dirty="0">
                <a:solidFill>
                  <a:srgbClr val="0432FF"/>
                </a:solidFill>
              </a:rPr>
              <a:t>-</a:t>
            </a:r>
            <a:r>
              <a:rPr lang="es-ES" sz="2000" b="1" dirty="0">
                <a:solidFill>
                  <a:srgbClr val="0432FF"/>
                </a:solidFill>
              </a:rPr>
              <a:t> = 16003,4 </a:t>
            </a:r>
            <a:r>
              <a:rPr lang="es-ES" sz="2000" b="1" dirty="0" err="1">
                <a:solidFill>
                  <a:srgbClr val="0432FF"/>
                </a:solidFill>
              </a:rPr>
              <a:t>keV</a:t>
            </a:r>
            <a:endParaRPr lang="es-ES" sz="2000" b="1" dirty="0">
              <a:solidFill>
                <a:srgbClr val="0432FF"/>
              </a:solidFill>
            </a:endParaRPr>
          </a:p>
          <a:p>
            <a:endParaRPr lang="es-ES" sz="2000" dirty="0"/>
          </a:p>
          <a:p>
            <a:r>
              <a:rPr lang="es-ES" sz="2000" b="1" dirty="0">
                <a:solidFill>
                  <a:srgbClr val="FF0000"/>
                </a:solidFill>
              </a:rPr>
              <a:t>Q</a:t>
            </a:r>
            <a:r>
              <a:rPr lang="es-ES" sz="2000" b="1" baseline="-25000" dirty="0">
                <a:solidFill>
                  <a:srgbClr val="FF0000"/>
                </a:solidFill>
                <a:latin typeface="Symbol" pitchFamily="2" charset="2"/>
              </a:rPr>
              <a:t>E</a:t>
            </a:r>
            <a:r>
              <a:rPr lang="es-ES" sz="2000" b="1" baseline="-25000" dirty="0">
                <a:solidFill>
                  <a:srgbClr val="FF0000"/>
                </a:solidFill>
              </a:rPr>
              <a:t>C</a:t>
            </a:r>
            <a:r>
              <a:rPr lang="es-ES" sz="2000" b="1" dirty="0">
                <a:solidFill>
                  <a:srgbClr val="FF0000"/>
                </a:solidFill>
              </a:rPr>
              <a:t>= 17979,9 </a:t>
            </a:r>
            <a:r>
              <a:rPr lang="es-ES" sz="2000" b="1" dirty="0" err="1">
                <a:solidFill>
                  <a:srgbClr val="FF0000"/>
                </a:solidFill>
              </a:rPr>
              <a:t>keV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30399B6-7602-4E41-A0F0-2EB7C069BE19}"/>
              </a:ext>
            </a:extLst>
          </p:cNvPr>
          <p:cNvSpPr/>
          <p:nvPr/>
        </p:nvSpPr>
        <p:spPr>
          <a:xfrm>
            <a:off x="-12289" y="5523629"/>
            <a:ext cx="6477241" cy="1223579"/>
          </a:xfrm>
          <a:prstGeom prst="rect">
            <a:avLst/>
          </a:prstGeom>
          <a:noFill/>
          <a:ln w="57150">
            <a:solidFill>
              <a:srgbClr val="F3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2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59AC0-53E3-D246-BA89-EFA3E93D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882" y="33035"/>
            <a:ext cx="7643192" cy="980736"/>
          </a:xfrm>
        </p:spPr>
        <p:txBody>
          <a:bodyPr/>
          <a:lstStyle/>
          <a:p>
            <a:r>
              <a:rPr lang="en-GB" sz="4000" dirty="0">
                <a:solidFill>
                  <a:srgbClr val="000090"/>
                </a:solidFill>
              </a:rPr>
              <a:t>Case of Interest: the </a:t>
            </a:r>
            <a:r>
              <a:rPr lang="en-GB" sz="4000" baseline="30000" dirty="0">
                <a:solidFill>
                  <a:srgbClr val="000090"/>
                </a:solidFill>
              </a:rPr>
              <a:t>8</a:t>
            </a:r>
            <a:r>
              <a:rPr lang="en-GB" sz="4000" dirty="0">
                <a:solidFill>
                  <a:srgbClr val="000090"/>
                </a:solidFill>
              </a:rPr>
              <a:t>B decay 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C46BDCC-F796-D14D-816F-3C933D26B51A}"/>
              </a:ext>
            </a:extLst>
          </p:cNvPr>
          <p:cNvSpPr txBox="1">
            <a:spLocks/>
          </p:cNvSpPr>
          <p:nvPr/>
        </p:nvSpPr>
        <p:spPr>
          <a:xfrm>
            <a:off x="8552106" y="64019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62319979-F973-2F40-B3D7-8A720E7B8BF3}"/>
              </a:ext>
            </a:extLst>
          </p:cNvPr>
          <p:cNvSpPr/>
          <p:nvPr/>
        </p:nvSpPr>
        <p:spPr>
          <a:xfrm rot="20218466">
            <a:off x="2352760" y="1699075"/>
            <a:ext cx="756356" cy="237067"/>
          </a:xfrm>
          <a:prstGeom prst="rightArrow">
            <a:avLst>
              <a:gd name="adj1" fmla="val 50000"/>
              <a:gd name="adj2" fmla="val 7329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51">
            <a:extLst>
              <a:ext uri="{FF2B5EF4-FFF2-40B4-BE49-F238E27FC236}">
                <a16:creationId xmlns:a16="http://schemas.microsoft.com/office/drawing/2014/main" id="{F9639E48-8AE9-AB4B-9BFC-09E2F8782726}"/>
              </a:ext>
            </a:extLst>
          </p:cNvPr>
          <p:cNvSpPr/>
          <p:nvPr/>
        </p:nvSpPr>
        <p:spPr>
          <a:xfrm rot="824068">
            <a:off x="2403561" y="2156275"/>
            <a:ext cx="756356" cy="237067"/>
          </a:xfrm>
          <a:prstGeom prst="rightArrow">
            <a:avLst>
              <a:gd name="adj1" fmla="val 50000"/>
              <a:gd name="adj2" fmla="val 7329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BBC2D8-3F87-BD41-9560-D8FEF6410115}"/>
              </a:ext>
            </a:extLst>
          </p:cNvPr>
          <p:cNvSpPr txBox="1">
            <a:spLocks/>
          </p:cNvSpPr>
          <p:nvPr/>
        </p:nvSpPr>
        <p:spPr>
          <a:xfrm>
            <a:off x="6323474" y="2759737"/>
            <a:ext cx="2675500" cy="26793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accent6"/>
              </a:solidFill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00B050"/>
                </a:solidFill>
                <a:sym typeface="Wingdings"/>
              </a:rPr>
              <a:t>Mainly </a:t>
            </a:r>
            <a:r>
              <a:rPr lang="el-GR" sz="2400" dirty="0">
                <a:solidFill>
                  <a:srgbClr val="00B050"/>
                </a:solidFill>
                <a:sym typeface="Wingdings"/>
              </a:rPr>
              <a:t>β</a:t>
            </a:r>
            <a:r>
              <a:rPr lang="en-US" sz="2400" baseline="30000" dirty="0">
                <a:solidFill>
                  <a:srgbClr val="00B050"/>
                </a:solidFill>
                <a:sym typeface="Wingdings"/>
              </a:rPr>
              <a:t>+</a:t>
            </a:r>
            <a:r>
              <a:rPr lang="en-US" sz="2400" dirty="0">
                <a:solidFill>
                  <a:srgbClr val="00B050"/>
                </a:solidFill>
                <a:sym typeface="Wingdings"/>
              </a:rPr>
              <a:t> to 3.03 MeV state (core)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accent6"/>
              </a:solidFill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accent6"/>
              </a:solidFill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00B050"/>
              </a:solidFill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00B050"/>
              </a:solidFill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00B050"/>
              </a:solidFill>
              <a:sym typeface="Wingding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00B050"/>
                </a:solidFill>
                <a:sym typeface="Wingdings"/>
              </a:rPr>
              <a:t>2</a:t>
            </a:r>
            <a:r>
              <a:rPr lang="el-GR" sz="2400" dirty="0">
                <a:solidFill>
                  <a:srgbClr val="00B050"/>
                </a:solidFill>
                <a:sym typeface="Wingdings"/>
              </a:rPr>
              <a:t>α</a:t>
            </a:r>
            <a:r>
              <a:rPr lang="es-ES" sz="2400" dirty="0">
                <a:solidFill>
                  <a:srgbClr val="00B050"/>
                </a:solidFill>
                <a:sym typeface="Wingdings"/>
              </a:rPr>
              <a:t> break up</a:t>
            </a:r>
            <a:br>
              <a:rPr lang="en-US" sz="2400" dirty="0">
                <a:solidFill>
                  <a:schemeClr val="accent6"/>
                </a:solidFill>
                <a:sym typeface="Wingdings"/>
              </a:rPr>
            </a:br>
            <a:endParaRPr lang="en-US" sz="2400" dirty="0">
              <a:solidFill>
                <a:schemeClr val="accent6"/>
              </a:solidFill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accent6"/>
              </a:solidFill>
              <a:sym typeface="Wingding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666AF6-3637-054E-9547-A63436CB4789}"/>
              </a:ext>
            </a:extLst>
          </p:cNvPr>
          <p:cNvSpPr txBox="1">
            <a:spLocks/>
          </p:cNvSpPr>
          <p:nvPr/>
        </p:nvSpPr>
        <p:spPr>
          <a:xfrm>
            <a:off x="35717" y="1843504"/>
            <a:ext cx="2192867" cy="5329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b="1" baseline="30000" dirty="0">
                <a:solidFill>
                  <a:srgbClr val="C00000"/>
                </a:solidFill>
                <a:sym typeface="Wingdings"/>
              </a:rPr>
              <a:t>8</a:t>
            </a:r>
            <a:r>
              <a:rPr lang="en-US" sz="2400" b="1" dirty="0">
                <a:solidFill>
                  <a:srgbClr val="C00000"/>
                </a:solidFill>
                <a:sym typeface="Wingdings"/>
              </a:rPr>
              <a:t>B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is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unique</a:t>
            </a:r>
            <a:br>
              <a:rPr lang="en-US" sz="2400" dirty="0">
                <a:solidFill>
                  <a:schemeClr val="accent1"/>
                </a:solidFill>
                <a:sym typeface="Wingdings"/>
              </a:rPr>
            </a:br>
            <a:endParaRPr lang="en-US" sz="2400" dirty="0">
              <a:solidFill>
                <a:schemeClr val="accent1"/>
              </a:solidFill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accent1"/>
              </a:solidFill>
              <a:sym typeface="Wingding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785E28-C31E-4847-B789-65F728620EB8}"/>
              </a:ext>
            </a:extLst>
          </p:cNvPr>
          <p:cNvSpPr txBox="1">
            <a:spLocks/>
          </p:cNvSpPr>
          <p:nvPr/>
        </p:nvSpPr>
        <p:spPr>
          <a:xfrm>
            <a:off x="3473183" y="1013771"/>
            <a:ext cx="5348111" cy="2118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ym typeface="Wingding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dirty="0">
                <a:solidFill>
                  <a:schemeClr val="accent1"/>
                </a:solidFill>
              </a:rPr>
              <a:t>proton halo in its ground state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nb-NO" sz="1500" i="1" dirty="0"/>
              <a:t>T. Nilsson et al., </a:t>
            </a:r>
            <a:r>
              <a:rPr lang="nb-NO" sz="1500" i="1" dirty="0" err="1"/>
              <a:t>Hyperfine</a:t>
            </a:r>
            <a:r>
              <a:rPr lang="nb-NO" sz="1500" i="1" dirty="0"/>
              <a:t> Int. 129 (2000) 67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en-US" sz="2400" dirty="0">
              <a:solidFill>
                <a:schemeClr val="accent1"/>
              </a:solidFill>
              <a:sym typeface="Wingding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dirty="0">
                <a:solidFill>
                  <a:schemeClr val="accent1"/>
                </a:solidFill>
                <a:sym typeface="Wingdings"/>
              </a:rPr>
              <a:t>source of solar neutrinos above 2 MeV</a:t>
            </a:r>
            <a:br>
              <a:rPr lang="en-US" sz="2400" dirty="0">
                <a:solidFill>
                  <a:schemeClr val="accent1"/>
                </a:solidFill>
                <a:sym typeface="Wingdings"/>
              </a:rPr>
            </a:br>
            <a:endParaRPr lang="en-US" sz="2400" dirty="0">
              <a:solidFill>
                <a:schemeClr val="accent1"/>
              </a:solidFill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accent1"/>
              </a:solidFill>
              <a:sym typeface="Wingdings"/>
            </a:endParaRPr>
          </a:p>
        </p:txBody>
      </p:sp>
      <p:sp>
        <p:nvSpPr>
          <p:cNvPr id="17" name="Down Arrow 10">
            <a:extLst>
              <a:ext uri="{FF2B5EF4-FFF2-40B4-BE49-F238E27FC236}">
                <a16:creationId xmlns:a16="http://schemas.microsoft.com/office/drawing/2014/main" id="{DC8E2388-0D39-2A48-9477-1D06B569B583}"/>
              </a:ext>
            </a:extLst>
          </p:cNvPr>
          <p:cNvSpPr/>
          <p:nvPr/>
        </p:nvSpPr>
        <p:spPr>
          <a:xfrm flipH="1">
            <a:off x="7369873" y="3835991"/>
            <a:ext cx="582702" cy="7840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8EF3DC-2B21-AB4A-B490-35529425DF90}"/>
              </a:ext>
            </a:extLst>
          </p:cNvPr>
          <p:cNvSpPr txBox="1"/>
          <p:nvPr/>
        </p:nvSpPr>
        <p:spPr>
          <a:xfrm>
            <a:off x="4905436" y="6469633"/>
            <a:ext cx="319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Tilley</a:t>
            </a:r>
            <a:r>
              <a:rPr lang="es-ES" dirty="0"/>
              <a:t> et al., NPA 745 (2004) 155</a:t>
            </a:r>
          </a:p>
        </p:txBody>
      </p:sp>
      <p:pic>
        <p:nvPicPr>
          <p:cNvPr id="13" name="Picture 39">
            <a:extLst>
              <a:ext uri="{FF2B5EF4-FFF2-40B4-BE49-F238E27FC236}">
                <a16:creationId xmlns:a16="http://schemas.microsoft.com/office/drawing/2014/main" id="{92BD6674-A2BB-7640-A4C3-BB5739929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05" y="611994"/>
            <a:ext cx="1974995" cy="197499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6F4A391-4E9B-0744-83B9-FE7BD0F25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44" b="1805"/>
          <a:stretch/>
        </p:blipFill>
        <p:spPr>
          <a:xfrm>
            <a:off x="73215" y="2854784"/>
            <a:ext cx="2263310" cy="1997851"/>
          </a:xfrm>
          <a:prstGeom prst="rect">
            <a:avLst/>
          </a:prstGeom>
        </p:spPr>
      </p:pic>
      <p:sp>
        <p:nvSpPr>
          <p:cNvPr id="18" name="Donut 1">
            <a:extLst>
              <a:ext uri="{FF2B5EF4-FFF2-40B4-BE49-F238E27FC236}">
                <a16:creationId xmlns:a16="http://schemas.microsoft.com/office/drawing/2014/main" id="{830E198C-A588-3340-83DC-BCE5D7E2523F}"/>
              </a:ext>
            </a:extLst>
          </p:cNvPr>
          <p:cNvSpPr/>
          <p:nvPr/>
        </p:nvSpPr>
        <p:spPr>
          <a:xfrm>
            <a:off x="407224" y="3875239"/>
            <a:ext cx="633303" cy="637504"/>
          </a:xfrm>
          <a:prstGeom prst="don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ED9893-E65E-3042-8AF9-2169BCFE1D05}"/>
              </a:ext>
            </a:extLst>
          </p:cNvPr>
          <p:cNvCxnSpPr/>
          <p:nvPr/>
        </p:nvCxnSpPr>
        <p:spPr>
          <a:xfrm>
            <a:off x="3393368" y="3452648"/>
            <a:ext cx="674139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5FCA6DC-4561-AF4D-90E9-A75FAD50D533}"/>
              </a:ext>
            </a:extLst>
          </p:cNvPr>
          <p:cNvGrpSpPr/>
          <p:nvPr/>
        </p:nvGrpSpPr>
        <p:grpSpPr>
          <a:xfrm>
            <a:off x="1917200" y="2832355"/>
            <a:ext cx="4583954" cy="3752188"/>
            <a:chOff x="1917200" y="2832355"/>
            <a:chExt cx="4583954" cy="3752188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4E52249-BE1C-B84E-8B87-50C41513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200" y="2832355"/>
              <a:ext cx="4583954" cy="3752188"/>
            </a:xfrm>
            <a:prstGeom prst="rect">
              <a:avLst/>
            </a:prstGeom>
          </p:spPr>
        </p:pic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9764E76A-5816-4C46-B1C7-7793963F3722}"/>
                </a:ext>
              </a:extLst>
            </p:cNvPr>
            <p:cNvCxnSpPr/>
            <p:nvPr/>
          </p:nvCxnSpPr>
          <p:spPr>
            <a:xfrm>
              <a:off x="4067503" y="3436883"/>
              <a:ext cx="126125" cy="2317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DCFFA9E-C5A6-174D-A38D-5D99BA366ACC}"/>
                </a:ext>
              </a:extLst>
            </p:cNvPr>
            <p:cNvSpPr txBox="1"/>
            <p:nvPr/>
          </p:nvSpPr>
          <p:spPr>
            <a:xfrm>
              <a:off x="3564309" y="345783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baseline="30000" dirty="0">
                  <a:solidFill>
                    <a:srgbClr val="0000CC"/>
                  </a:solidFill>
                </a:rPr>
                <a:t>8</a:t>
              </a:r>
              <a:r>
                <a:rPr lang="es-ES" b="1" dirty="0">
                  <a:solidFill>
                    <a:srgbClr val="0000CC"/>
                  </a:solidFill>
                </a:rPr>
                <a:t>Li</a:t>
              </a:r>
            </a:p>
          </p:txBody>
        </p: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CC7397-FBEC-A04E-880C-792D3A11B174}"/>
              </a:ext>
            </a:extLst>
          </p:cNvPr>
          <p:cNvCxnSpPr/>
          <p:nvPr/>
        </p:nvCxnSpPr>
        <p:spPr>
          <a:xfrm flipH="1">
            <a:off x="3652751" y="3432512"/>
            <a:ext cx="414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9B21829-4309-3C4E-B94E-1CD5306B9A91}"/>
              </a:ext>
            </a:extLst>
          </p:cNvPr>
          <p:cNvSpPr/>
          <p:nvPr/>
        </p:nvSpPr>
        <p:spPr>
          <a:xfrm>
            <a:off x="5502166" y="3075307"/>
            <a:ext cx="425668" cy="2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0F988A-3950-8F49-864D-3F1A9696F8E9}"/>
              </a:ext>
            </a:extLst>
          </p:cNvPr>
          <p:cNvSpPr txBox="1"/>
          <p:nvPr/>
        </p:nvSpPr>
        <p:spPr>
          <a:xfrm flipH="1">
            <a:off x="5623490" y="2977676"/>
            <a:ext cx="48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30000" dirty="0">
                <a:solidFill>
                  <a:srgbClr val="FF0000"/>
                </a:solidFill>
              </a:rPr>
              <a:t>8</a:t>
            </a:r>
            <a:r>
              <a:rPr lang="es-E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828B3C8-BCE7-C74D-8FB2-FDF62CF052E5}"/>
              </a:ext>
            </a:extLst>
          </p:cNvPr>
          <p:cNvSpPr/>
          <p:nvPr/>
        </p:nvSpPr>
        <p:spPr>
          <a:xfrm>
            <a:off x="4014499" y="2854784"/>
            <a:ext cx="1233363" cy="802816"/>
          </a:xfrm>
          <a:prstGeom prst="ellipse">
            <a:avLst/>
          </a:prstGeom>
          <a:noFill/>
          <a:ln w="38100">
            <a:solidFill>
              <a:srgbClr val="F3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9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3" grpId="0"/>
      <p:bldP spid="1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1730-F4A6-6243-8BCF-0A07F7B0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502" y="140317"/>
            <a:ext cx="8349774" cy="980736"/>
          </a:xfrm>
        </p:spPr>
        <p:txBody>
          <a:bodyPr/>
          <a:lstStyle/>
          <a:p>
            <a:r>
              <a:rPr lang="en-GB" sz="4000" dirty="0">
                <a:solidFill>
                  <a:srgbClr val="000090"/>
                </a:solidFill>
              </a:rPr>
              <a:t>Why are these states interesting?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6">
                <a:extLst>
                  <a:ext uri="{FF2B5EF4-FFF2-40B4-BE49-F238E27FC236}">
                    <a16:creationId xmlns:a16="http://schemas.microsoft.com/office/drawing/2014/main" id="{8635BCEC-EBF7-A442-B6E6-DB6F84638330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19017" y="967297"/>
                <a:ext cx="8101012" cy="307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ü"/>
                </a:pPr>
                <a:r>
                  <a:rPr lang="en-US" sz="2400" dirty="0">
                    <a:solidFill>
                      <a:srgbClr val="000090"/>
                    </a:solidFill>
                  </a:rPr>
                  <a:t>2</a:t>
                </a:r>
                <a:r>
                  <a:rPr lang="en-US" sz="2400" baseline="30000" dirty="0">
                    <a:solidFill>
                      <a:srgbClr val="000090"/>
                    </a:solidFill>
                  </a:rPr>
                  <a:t>+</a:t>
                </a:r>
                <a:r>
                  <a:rPr lang="en-US" sz="2400" dirty="0">
                    <a:solidFill>
                      <a:srgbClr val="000090"/>
                    </a:solidFill>
                  </a:rPr>
                  <a:t> Doublet populated by EC &amp; </a:t>
                </a:r>
                <a:r>
                  <a:rPr lang="el-GR" sz="2400" dirty="0">
                    <a:solidFill>
                      <a:srgbClr val="000090"/>
                    </a:solidFill>
                  </a:rPr>
                  <a:t>β</a:t>
                </a:r>
                <a:r>
                  <a:rPr lang="en-US" sz="2400" baseline="30000" dirty="0">
                    <a:solidFill>
                      <a:srgbClr val="000090"/>
                    </a:solidFill>
                  </a:rPr>
                  <a:t>+ </a:t>
                </a:r>
                <a:r>
                  <a:rPr lang="en-US" sz="2400" dirty="0">
                    <a:solidFill>
                      <a:srgbClr val="000090"/>
                    </a:solidFill>
                  </a:rPr>
                  <a:t>(2</a:t>
                </a:r>
                <a:r>
                  <a:rPr lang="el-GR" sz="2400" dirty="0">
                    <a:solidFill>
                      <a:srgbClr val="000090"/>
                    </a:solidFill>
                  </a:rPr>
                  <a:t>α</a:t>
                </a:r>
                <a:r>
                  <a:rPr lang="en-US" sz="2400" dirty="0">
                    <a:solidFill>
                      <a:srgbClr val="000090"/>
                    </a:solidFill>
                  </a:rPr>
                  <a:t>) : </a:t>
                </a:r>
                <a14:m>
                  <m:oMath xmlns:m="http://schemas.openxmlformats.org/officeDocument/2006/math">
                    <m:r>
                      <a:rPr lang="es-ES" sz="2400" b="0" i="0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 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;7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 </m:t>
                    </m:r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000090"/>
                  </a:solidFill>
                </a:endParaRPr>
              </a:p>
              <a:p>
                <a:pPr marL="742950" lvl="1" indent="-285750">
                  <a:buFont typeface="Wingdings" charset="2"/>
                  <a:buChar char="§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“Total” Isospin Mixing</a:t>
                </a:r>
                <a:r>
                  <a:rPr lang="en-US" sz="2000" dirty="0"/>
                  <a:t> [</a:t>
                </a:r>
                <a:r>
                  <a:rPr lang="en-US" sz="2000" dirty="0" err="1"/>
                  <a:t>Hinterberger</a:t>
                </a:r>
                <a:r>
                  <a:rPr lang="en-US" sz="2000" dirty="0"/>
                  <a:t> et al., NPA299 (1978)397]</a:t>
                </a:r>
              </a:p>
              <a:p>
                <a:pPr marL="742950" lvl="1" indent="-285750">
                  <a:buFont typeface="Wingdings" charset="2"/>
                  <a:buChar char="§"/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charset="2"/>
                  <a:buChar char="§"/>
                </a:pPr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charset="2"/>
                  <a:buChar char="§"/>
                </a:pPr>
                <a:endParaRPr lang="es-E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charset="2"/>
                  <a:buChar char="§"/>
                </a:pPr>
                <a:r>
                  <a:rPr lang="es-ES" sz="20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Assuming</a:t>
                </a:r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20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same</a:t>
                </a:r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20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matrix</a:t>
                </a:r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20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element</a:t>
                </a:r>
                <a:r>
                  <a:rPr lang="es-E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2200" dirty="0">
                    <a:solidFill>
                      <a:schemeClr val="accent6">
                        <a:lumMod val="50000"/>
                      </a:schemeClr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s-E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s-E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𝐸𝐶</m:t>
                            </m:r>
                          </m:sub>
                        </m:sSub>
                        <m:r>
                          <a:rPr lang="es-E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(16.9</m:t>
                        </m:r>
                        <m:r>
                          <a:rPr lang="es-E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𝑀𝑒𝑉</m:t>
                        </m:r>
                        <m:r>
                          <a:rPr lang="es-E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s-E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s-E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𝐸𝐶</m:t>
                            </m:r>
                          </m:sub>
                        </m:sSub>
                        <m:r>
                          <a:rPr lang="es-E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s-E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16.</m:t>
                        </m:r>
                        <m:r>
                          <a:rPr lang="es-E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6</m:t>
                        </m:r>
                        <m:r>
                          <a:rPr lang="es-E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𝑀𝑒𝑉</m:t>
                        </m:r>
                        <m:r>
                          <a:rPr lang="es-E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s-E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s-E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𝟐</m:t>
                    </m:r>
                    <m:r>
                      <a:rPr lang="es-E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.</m:t>
                    </m:r>
                    <m:r>
                      <a:rPr lang="es-E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</a:rPr>
                      <m:t>𝟒</m:t>
                    </m:r>
                    <m:r>
                      <a:rPr lang="es-E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s-E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s-E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s-E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it-IT" sz="1400" i="1" dirty="0"/>
                  <a:t>P. von </a:t>
                </a:r>
                <a:r>
                  <a:rPr lang="it-IT" sz="1400" i="1" dirty="0" err="1"/>
                  <a:t>Brentano</a:t>
                </a:r>
                <a:r>
                  <a:rPr lang="it-IT" sz="1400" i="1" dirty="0"/>
                  <a:t>, </a:t>
                </a:r>
                <a:r>
                  <a:rPr lang="it-IT" sz="1400" i="1" dirty="0" err="1"/>
                  <a:t>Phys</a:t>
                </a:r>
                <a:r>
                  <a:rPr lang="it-IT" sz="1400" i="1" dirty="0"/>
                  <a:t>. Rep. 264 (1996) 57</a:t>
                </a:r>
              </a:p>
            </p:txBody>
          </p:sp>
        </mc:Choice>
        <mc:Fallback xmlns="">
          <p:sp>
            <p:nvSpPr>
              <p:cNvPr id="9" name="TextBox 96">
                <a:extLst>
                  <a:ext uri="{FF2B5EF4-FFF2-40B4-BE49-F238E27FC236}">
                    <a16:creationId xmlns:a16="http://schemas.microsoft.com/office/drawing/2014/main" id="{8635BCEC-EBF7-A442-B6E6-DB6F8463833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17" y="967297"/>
                <a:ext cx="8101012" cy="3073085"/>
              </a:xfrm>
              <a:prstGeom prst="rect">
                <a:avLst/>
              </a:prstGeom>
              <a:blipFill>
                <a:blip r:embed="rId3"/>
                <a:stretch>
                  <a:fillRect l="-939" t="-823" b="-12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6">
                <a:extLst>
                  <a:ext uri="{FF2B5EF4-FFF2-40B4-BE49-F238E27FC236}">
                    <a16:creationId xmlns:a16="http://schemas.microsoft.com/office/drawing/2014/main" id="{DB99DE94-A588-7345-8EE8-05DB86D61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976" y="4531582"/>
                <a:ext cx="8352018" cy="115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Tx/>
                  <a:buBlip>
                    <a:blip r:embed="rId4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Ø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charset="2"/>
                  <a:buChar char="ü"/>
                </a:pPr>
                <a:r>
                  <a:rPr lang="en-US" sz="2000" dirty="0">
                    <a:solidFill>
                      <a:srgbClr val="000090"/>
                    </a:solidFill>
                  </a:rPr>
                  <a:t>The 1</a:t>
                </a:r>
                <a:r>
                  <a:rPr lang="en-US" sz="2000" baseline="30000" dirty="0">
                    <a:solidFill>
                      <a:srgbClr val="000090"/>
                    </a:solidFill>
                  </a:rPr>
                  <a:t>+</a:t>
                </a:r>
                <a:r>
                  <a:rPr lang="en-US" sz="2000" dirty="0">
                    <a:solidFill>
                      <a:srgbClr val="000090"/>
                    </a:solidFill>
                  </a:rPr>
                  <a:t> level @ 17.64 MeV populated by EC </a:t>
                </a:r>
                <a:r>
                  <a:rPr lang="en-US" sz="2000" dirty="0">
                    <a:solidFill>
                      <a:srgbClr val="000090"/>
                    </a:solidFill>
                    <a:sym typeface="Wingdings" pitchFamily="2" charset="2"/>
                  </a:rPr>
                  <a:t> </a:t>
                </a:r>
                <a:r>
                  <a:rPr lang="en-US" sz="2000" b="1" dirty="0">
                    <a:solidFill>
                      <a:srgbClr val="000090"/>
                    </a:solidFill>
                    <a:sym typeface="Wingdings" pitchFamily="2" charset="2"/>
                  </a:rPr>
                  <a:t>decay of the core </a:t>
                </a:r>
                <a:r>
                  <a:rPr lang="en-US" sz="2000" b="1" baseline="30000" dirty="0">
                    <a:solidFill>
                      <a:srgbClr val="000090"/>
                    </a:solidFill>
                    <a:sym typeface="Wingdings" pitchFamily="2" charset="2"/>
                  </a:rPr>
                  <a:t>7</a:t>
                </a:r>
                <a:r>
                  <a:rPr lang="en-US" sz="2000" b="1" dirty="0">
                    <a:solidFill>
                      <a:srgbClr val="000090"/>
                    </a:solidFill>
                    <a:sym typeface="Wingdings" pitchFamily="2" charset="2"/>
                  </a:rPr>
                  <a:t>Be</a:t>
                </a:r>
                <a:r>
                  <a:rPr lang="en-US" sz="2000" dirty="0">
                    <a:solidFill>
                      <a:srgbClr val="000090"/>
                    </a:solidFill>
                    <a:sym typeface="Wingdings" pitchFamily="2" charset="2"/>
                  </a:rPr>
                  <a:t>. Estimated branching 2.3 x 10</a:t>
                </a:r>
                <a:r>
                  <a:rPr lang="en-US" sz="2000" baseline="30000" dirty="0">
                    <a:solidFill>
                      <a:srgbClr val="000090"/>
                    </a:solidFill>
                    <a:sym typeface="Wingdings" pitchFamily="2" charset="2"/>
                  </a:rPr>
                  <a:t>-8  </a:t>
                </a:r>
                <a:r>
                  <a:rPr lang="en-US" sz="2000" dirty="0">
                    <a:solidFill>
                      <a:srgbClr val="000090"/>
                    </a:solidFill>
                    <a:sym typeface="Wingdings" pitchFamily="2" charset="2"/>
                  </a:rPr>
                  <a:t>[</a:t>
                </a:r>
                <a:r>
                  <a:rPr lang="en-US" sz="2000" dirty="0" err="1">
                    <a:solidFill>
                      <a:srgbClr val="000090"/>
                    </a:solidFill>
                    <a:sym typeface="Wingdings" pitchFamily="2" charset="2"/>
                  </a:rPr>
                  <a:t>Borge</a:t>
                </a:r>
                <a:r>
                  <a:rPr lang="en-US" sz="2000" dirty="0">
                    <a:solidFill>
                      <a:srgbClr val="000090"/>
                    </a:solidFill>
                    <a:sym typeface="Wingdings" pitchFamily="2" charset="2"/>
                  </a:rPr>
                  <a:t> et al, j Phys. G 40(2013)035109]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⎸</a:t>
                </a:r>
                <a:r>
                  <a:rPr lang="es-ES" sz="2400" i="1" dirty="0">
                    <a:solidFill>
                      <a:srgbClr val="FF0000"/>
                    </a:solidFill>
                  </a:rPr>
                  <a:t>c + h </a:t>
                </a:r>
                <a:r>
                  <a:rPr lang="es-ES" sz="2400" dirty="0">
                    <a:solidFill>
                      <a:srgbClr val="FF0000"/>
                    </a:solidFill>
                  </a:rPr>
                  <a:t>&gt;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( ⎸</a:t>
                </a:r>
                <a:r>
                  <a:rPr lang="es-ES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s-ES" sz="2400" dirty="0">
                    <a:solidFill>
                      <a:srgbClr val="FF0000"/>
                    </a:solidFill>
                  </a:rPr>
                  <a:t> &gt; + ⎸ </a:t>
                </a:r>
                <a:r>
                  <a:rPr lang="es-ES" sz="2400" i="1" dirty="0">
                    <a:solidFill>
                      <a:srgbClr val="FF0000"/>
                    </a:solidFill>
                  </a:rPr>
                  <a:t>h</a:t>
                </a:r>
                <a:r>
                  <a:rPr lang="es-ES" sz="2400" dirty="0">
                    <a:solidFill>
                      <a:srgbClr val="FF0000"/>
                    </a:solidFill>
                  </a:rPr>
                  <a:t> &gt;  ) =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⎸</a:t>
                </a:r>
                <a:r>
                  <a:rPr lang="es-ES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s-ES" sz="2400" dirty="0">
                    <a:solidFill>
                      <a:srgbClr val="FF0000"/>
                    </a:solidFill>
                  </a:rPr>
                  <a:t>&gt; ) </a:t>
                </a:r>
                <a:r>
                  <a:rPr lang="es-ES" sz="2000" dirty="0">
                    <a:solidFill>
                      <a:srgbClr val="FF0000"/>
                    </a:solidFill>
                  </a:rPr>
                  <a:t>⎸</a:t>
                </a:r>
                <a:r>
                  <a:rPr lang="es-ES" sz="2400" dirty="0">
                    <a:solidFill>
                      <a:srgbClr val="FF0000"/>
                    </a:solidFill>
                  </a:rPr>
                  <a:t>h&gt; +  ⎸</a:t>
                </a:r>
                <a:r>
                  <a:rPr lang="es-ES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s-ES" sz="2400" dirty="0">
                    <a:solidFill>
                      <a:srgbClr val="FF0000"/>
                    </a:solidFill>
                  </a:rPr>
                  <a:t>&gt;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⎸</a:t>
                </a:r>
                <a:r>
                  <a:rPr lang="es-ES" sz="2400" i="1" dirty="0">
                    <a:solidFill>
                      <a:srgbClr val="FF0000"/>
                    </a:solidFill>
                  </a:rPr>
                  <a:t>h</a:t>
                </a:r>
                <a:r>
                  <a:rPr lang="es-ES" sz="2400" dirty="0">
                    <a:solidFill>
                      <a:srgbClr val="FF0000"/>
                    </a:solidFill>
                  </a:rPr>
                  <a:t> &gt; )</a:t>
                </a:r>
                <a:endParaRPr lang="it-IT" sz="2400" i="1" baseline="30000" dirty="0"/>
              </a:p>
            </p:txBody>
          </p:sp>
        </mc:Choice>
        <mc:Fallback xmlns="">
          <p:sp>
            <p:nvSpPr>
              <p:cNvPr id="10" name="TextBox 96">
                <a:extLst>
                  <a:ext uri="{FF2B5EF4-FFF2-40B4-BE49-F238E27FC236}">
                    <a16:creationId xmlns:a16="http://schemas.microsoft.com/office/drawing/2014/main" id="{DB99DE94-A588-7345-8EE8-05DB86D61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6" y="4531582"/>
                <a:ext cx="8352018" cy="1151084"/>
              </a:xfrm>
              <a:prstGeom prst="rect">
                <a:avLst/>
              </a:prstGeom>
              <a:blipFill>
                <a:blip r:embed="rId5"/>
                <a:stretch>
                  <a:fillRect l="-608" t="-2198" b="-98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46EFC77-1C22-BD46-A8D3-9FA41581C999}"/>
                  </a:ext>
                </a:extLst>
              </p:cNvPr>
              <p:cNvSpPr txBox="1"/>
              <p:nvPr/>
            </p:nvSpPr>
            <p:spPr>
              <a:xfrm>
                <a:off x="1480803" y="1924704"/>
                <a:ext cx="3999267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FF0000"/>
                    </a:solidFill>
                  </a:rPr>
                  <a:t>⎸1&gt; = ⎸T=0&gt;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[</m:t>
                    </m:r>
                    <m:r>
                      <a:rPr lang="es-ES" b="0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 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−7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 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dirty="0">
                    <a:solidFill>
                      <a:srgbClr val="FF0000"/>
                    </a:solidFill>
                  </a:rPr>
                  <a:t> </a:t>
                </a:r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46EFC77-1C22-BD46-A8D3-9FA41581C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03" y="1924704"/>
                <a:ext cx="3999267" cy="656013"/>
              </a:xfrm>
              <a:prstGeom prst="rect">
                <a:avLst/>
              </a:prstGeom>
              <a:blipFill>
                <a:blip r:embed="rId6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BD71076-279D-3746-946A-02E73CA506AC}"/>
                  </a:ext>
                </a:extLst>
              </p:cNvPr>
              <p:cNvSpPr txBox="1"/>
              <p:nvPr/>
            </p:nvSpPr>
            <p:spPr>
              <a:xfrm>
                <a:off x="1467122" y="2580717"/>
                <a:ext cx="3999267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00B050"/>
                    </a:solidFill>
                  </a:rPr>
                  <a:t>⎸2&gt; = ⎸T=1&gt;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[</m:t>
                    </m:r>
                    <m:r>
                      <a:rPr lang="es-ES" b="0" i="1" baseline="30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 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𝐵𝑒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 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BD71076-279D-3746-946A-02E73CA50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22" y="2580717"/>
                <a:ext cx="3999267" cy="656013"/>
              </a:xfrm>
              <a:prstGeom prst="rect">
                <a:avLst/>
              </a:prstGeom>
              <a:blipFill>
                <a:blip r:embed="rId7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CFA937F0-DACA-C34B-A403-3F3CF0B2647A}"/>
              </a:ext>
            </a:extLst>
          </p:cNvPr>
          <p:cNvSpPr txBox="1"/>
          <p:nvPr/>
        </p:nvSpPr>
        <p:spPr>
          <a:xfrm>
            <a:off x="818487" y="5695918"/>
            <a:ext cx="3739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Nilsson</a:t>
            </a:r>
            <a:r>
              <a:rPr lang="es-ES" sz="1400" dirty="0"/>
              <a:t> </a:t>
            </a:r>
            <a:r>
              <a:rPr lang="es-ES" sz="1400" dirty="0" err="1"/>
              <a:t>Hyperfine</a:t>
            </a:r>
            <a:r>
              <a:rPr lang="es-ES" sz="1400" dirty="0"/>
              <a:t> </a:t>
            </a:r>
            <a:r>
              <a:rPr lang="es-ES" sz="1400" dirty="0" err="1"/>
              <a:t>Int</a:t>
            </a:r>
            <a:r>
              <a:rPr lang="es-ES" sz="1400" dirty="0"/>
              <a:t>. 129 (2000) 67</a:t>
            </a:r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4D2C4A49-628C-5140-A461-2FC3B23C9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8969" y="6550538"/>
            <a:ext cx="6132470" cy="278630"/>
          </a:xfrm>
        </p:spPr>
        <p:txBody>
          <a:bodyPr/>
          <a:lstStyle/>
          <a:p>
            <a:pPr algn="l">
              <a:defRPr/>
            </a:pPr>
            <a:r>
              <a:rPr lang="es-ES_tradnl" dirty="0"/>
              <a:t>María J. Gª Borge – </a:t>
            </a:r>
            <a:r>
              <a:rPr lang="es-ES_tradnl" dirty="0" err="1"/>
              <a:t>Xth</a:t>
            </a:r>
            <a:r>
              <a:rPr lang="es-ES_tradnl" dirty="0"/>
              <a:t> Tastes of Nuclear </a:t>
            </a:r>
            <a:r>
              <a:rPr lang="es-ES_tradnl" dirty="0" err="1"/>
              <a:t>Physics</a:t>
            </a:r>
            <a:r>
              <a:rPr lang="es-ES_tradnl" dirty="0"/>
              <a:t>, 30 Nov – 4 </a:t>
            </a:r>
            <a:r>
              <a:rPr lang="es-ES_tradnl" dirty="0" err="1"/>
              <a:t>Dec</a:t>
            </a:r>
            <a:r>
              <a:rPr lang="es-ES_tradnl" dirty="0"/>
              <a:t> 2020,</a:t>
            </a:r>
            <a:endParaRPr lang="es-ES" dirty="0"/>
          </a:p>
        </p:txBody>
      </p:sp>
      <p:pic>
        <p:nvPicPr>
          <p:cNvPr id="11" name="Picture 39">
            <a:extLst>
              <a:ext uri="{FF2B5EF4-FFF2-40B4-BE49-F238E27FC236}">
                <a16:creationId xmlns:a16="http://schemas.microsoft.com/office/drawing/2014/main" id="{031D498F-05E2-E144-9462-C00501066B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9" y="3732197"/>
            <a:ext cx="1484243" cy="14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48283</TotalTime>
  <Words>2397</Words>
  <Application>Microsoft Macintosh PowerPoint</Application>
  <PresentationFormat>Presentación en pantalla (4:3)</PresentationFormat>
  <Paragraphs>279</Paragraphs>
  <Slides>21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44" baseType="lpstr">
      <vt:lpstr>Arial Unicode MS</vt:lpstr>
      <vt:lpstr>ＭＳ Ｐゴシック</vt:lpstr>
      <vt:lpstr>Arial</vt:lpstr>
      <vt:lpstr>Arial Rounded MT Bold</vt:lpstr>
      <vt:lpstr>Britannic Bold</vt:lpstr>
      <vt:lpstr>Calibri</vt:lpstr>
      <vt:lpstr>Cambria Math</vt:lpstr>
      <vt:lpstr>Comic Sans MS</vt:lpstr>
      <vt:lpstr>Copperplate</vt:lpstr>
      <vt:lpstr>DejaVu Sans</vt:lpstr>
      <vt:lpstr>Lucida Sans Unicode</vt:lpstr>
      <vt:lpstr>Mangal</vt:lpstr>
      <vt:lpstr>Math1</vt:lpstr>
      <vt:lpstr>Palatino Linotype</vt:lpstr>
      <vt:lpstr>StarSymbol</vt:lpstr>
      <vt:lpstr>Symbol</vt:lpstr>
      <vt:lpstr>Tahoma</vt:lpstr>
      <vt:lpstr>Times New Roman</vt:lpstr>
      <vt:lpstr>Trebuchet MS</vt:lpstr>
      <vt:lpstr>Wingdings</vt:lpstr>
      <vt:lpstr>Office Theme</vt:lpstr>
      <vt:lpstr>Ecuación</vt:lpstr>
      <vt:lpstr>Equation</vt:lpstr>
      <vt:lpstr>Presentación de PowerPoint</vt:lpstr>
      <vt:lpstr>Presentación de PowerPoint</vt:lpstr>
      <vt:lpstr>Presentación de PowerPoint</vt:lpstr>
      <vt:lpstr>Classification b decay Transitions </vt:lpstr>
      <vt:lpstr>The Isospin Formalism</vt:lpstr>
      <vt:lpstr>Beta-decay Formalism</vt:lpstr>
      <vt:lpstr>Study of the 2+ doublet in 8Be</vt:lpstr>
      <vt:lpstr>Case of Interest: the 8B decay </vt:lpstr>
      <vt:lpstr>Why are these states interesting?</vt:lpstr>
      <vt:lpstr>Previous Studies</vt:lpstr>
      <vt:lpstr>8B production</vt:lpstr>
      <vt:lpstr>Experimental Setup</vt:lpstr>
      <vt:lpstr>α-α tracking </vt:lpstr>
      <vt:lpstr>Presentación de PowerPoint</vt:lpstr>
      <vt:lpstr>R-Matrix Analysis</vt:lpstr>
      <vt:lpstr>R-Matrix analysis of 8B decay</vt:lpstr>
      <vt:lpstr>Feeding 17.6 MeV state? EC-p branch</vt:lpstr>
      <vt:lpstr>Half-life and Dead-Time correction </vt:lpstr>
      <vt:lpstr>8B b-Strength</vt:lpstr>
      <vt:lpstr>Summary </vt:lpstr>
      <vt:lpstr>Presentación de PowerPoint</vt:lpstr>
    </vt:vector>
  </TitlesOfParts>
  <Company>CSIC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Structure of 12C from 3-Body Break-up Studies in Complete Kinematics</dc:title>
  <dc:creator>martin alcorta</dc:creator>
  <cp:lastModifiedBy>Usuario de Microsoft Office</cp:lastModifiedBy>
  <cp:revision>1365</cp:revision>
  <cp:lastPrinted>2020-12-03T17:10:02Z</cp:lastPrinted>
  <dcterms:created xsi:type="dcterms:W3CDTF">2011-11-02T14:22:24Z</dcterms:created>
  <dcterms:modified xsi:type="dcterms:W3CDTF">2020-12-03T17:12:21Z</dcterms:modified>
</cp:coreProperties>
</file>