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22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28.png" ContentType="image/png"/>
  <Override PartName="/ppt/media/image35.jpeg" ContentType="image/jpeg"/>
  <Override PartName="/ppt/media/image38.png" ContentType="image/png"/>
  <Override PartName="/ppt/media/image36.jpeg" ContentType="image/jpeg"/>
  <Override PartName="/ppt/media/image44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5.png" ContentType="image/png"/>
  <Override PartName="/ppt/media/image46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pic>
        <p:nvPicPr>
          <p:cNvPr id="39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pic>
        <p:nvPicPr>
          <p:cNvPr id="77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pic>
        <p:nvPicPr>
          <p:cNvPr id="115" name="Picture 14" descr=""/>
          <p:cNvPicPr/>
          <p:nvPr/>
        </p:nvPicPr>
        <p:blipFill>
          <a:blip r:embed="rId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pic>
        <p:nvPicPr>
          <p:cNvPr id="153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pic>
        <p:nvPicPr>
          <p:cNvPr id="191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175400" y="1893960"/>
            <a:ext cx="10597680" cy="186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en-ZA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Continuing Influence of Shell Effects in the Nuclear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ZA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1" lang="en-ZA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Quasi-Continuum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2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1826280" y="3431880"/>
            <a:ext cx="868896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ZA" sz="2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Cebo Ngwetsheni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ZA" sz="2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Nico orce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37440" y="3075120"/>
            <a:ext cx="21106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ZA" sz="8000" spc="-1" strike="noStrike" baseline="3000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45</a:t>
            </a:r>
            <a:r>
              <a:rPr b="0" lang="en-ZA" sz="80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Sc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1519560" y="4195440"/>
            <a:ext cx="183852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ZA" sz="8000" spc="-1" strike="noStrike" baseline="30000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51</a:t>
            </a:r>
            <a:r>
              <a:rPr b="0" lang="en-ZA" sz="8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4731480" y="5056560"/>
            <a:ext cx="1929240" cy="10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ZA" sz="6600" spc="-1" strike="noStrike" baseline="30000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56</a:t>
            </a:r>
            <a:r>
              <a:rPr b="0" lang="en-ZA" sz="6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Fe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6"/>
          <p:cNvSpPr/>
          <p:nvPr/>
        </p:nvSpPr>
        <p:spPr>
          <a:xfrm>
            <a:off x="2961720" y="4797000"/>
            <a:ext cx="183852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ZA" sz="8000" spc="-1" strike="noStrike" baseline="30000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50</a:t>
            </a:r>
            <a:r>
              <a:rPr b="0" lang="en-ZA" sz="8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7"/>
          <p:cNvSpPr/>
          <p:nvPr/>
        </p:nvSpPr>
        <p:spPr>
          <a:xfrm>
            <a:off x="7417440" y="4651920"/>
            <a:ext cx="2745720" cy="100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ZA" sz="5400" spc="-1" strike="noStrike" baseline="30000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153</a:t>
            </a:r>
            <a:r>
              <a:rPr b="0" lang="en-ZA" sz="6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Sm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" descr=""/>
          <p:cNvPicPr/>
          <p:nvPr/>
        </p:nvPicPr>
        <p:blipFill>
          <a:blip r:embed="rId1"/>
          <a:srcRect l="0" t="0" r="-289" b="9925"/>
          <a:stretch/>
        </p:blipFill>
        <p:spPr>
          <a:xfrm>
            <a:off x="230400" y="813240"/>
            <a:ext cx="11602800" cy="409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0" name="CustomShape 1"/>
          <p:cNvSpPr/>
          <p:nvPr/>
        </p:nvSpPr>
        <p:spPr>
          <a:xfrm>
            <a:off x="432000" y="5069880"/>
            <a:ext cx="11303640" cy="16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semi-magic nuclei present smaller polarizability parameters, less than unity.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polarizability accunts for deviations from actual GDR effects  to that predicted by the hydrodynamic model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These observations support continuation of shell effects in the quasi-continuum region where LEE occurs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066680" y="-9360"/>
            <a:ext cx="10057320" cy="6866280"/>
          </a:xfrm>
          <a:custGeom>
            <a:avLst/>
            <a:gdLst/>
            <a:ahLst/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2" name="Picture 21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pic>
        <p:nvPicPr>
          <p:cNvPr id="293" name="Picture 216" descr=""/>
          <p:cNvPicPr/>
          <p:nvPr/>
        </p:nvPicPr>
        <p:blipFill>
          <a:blip r:embed="rId2"/>
          <a:stretch/>
        </p:blipFill>
        <p:spPr>
          <a:xfrm>
            <a:off x="2160000" y="333720"/>
            <a:ext cx="7875000" cy="6058440"/>
          </a:xfrm>
          <a:prstGeom prst="rect">
            <a:avLst/>
          </a:prstGeom>
          <a:ln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3024000" y="5760000"/>
            <a:ext cx="1800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861720" y="511920"/>
            <a:ext cx="502884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ZA" sz="40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CONCLUSION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439920" y="1719360"/>
            <a:ext cx="10535400" cy="263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sudden </a:t>
            </a:r>
            <a:r>
              <a:rPr b="0" lang="en-ZA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σ</a:t>
            </a:r>
            <a:r>
              <a:rPr b="0" lang="en-ZA" sz="2000" spc="-1" strike="noStrike" baseline="-25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−2  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values and k&lt;1 for nuclei with neutron magic numbers N = 28, 50 and 82 supports the M1 nature of the LEE predicted by SM calculations.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validity of the Brink-Axel hypothesis, which seems to allow for structural changes.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work emphasizes the need for additional f(Eγ) measurements at low energies below 1 MeV and photo-proton  cross sections, particularly for low mass nuclei.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3540960" y="246600"/>
            <a:ext cx="5260680" cy="73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Other Work 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841680" y="3273120"/>
            <a:ext cx="10163160" cy="14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Implications of 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κ: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κ 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&gt; 1 may strongly affect the determination of reduced transition probabilities, or B(E2)'s and Qs values.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 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κ 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 1 indicates shell effects.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9" name="Picture 6" descr=""/>
          <p:cNvPicPr/>
          <p:nvPr/>
        </p:nvPicPr>
        <p:blipFill>
          <a:blip r:embed="rId1"/>
          <a:stretch/>
        </p:blipFill>
        <p:spPr>
          <a:xfrm>
            <a:off x="672840" y="1317960"/>
            <a:ext cx="10842840" cy="1860840"/>
          </a:xfrm>
          <a:prstGeom prst="rect">
            <a:avLst/>
          </a:prstGeom>
          <a:ln>
            <a:noFill/>
          </a:ln>
        </p:spPr>
      </p:pic>
      <p:pic>
        <p:nvPicPr>
          <p:cNvPr id="300" name="Picture 8" descr=""/>
          <p:cNvPicPr/>
          <p:nvPr/>
        </p:nvPicPr>
        <p:blipFill>
          <a:blip r:embed="rId2"/>
          <a:stretch/>
        </p:blipFill>
        <p:spPr>
          <a:xfrm>
            <a:off x="573840" y="5218200"/>
            <a:ext cx="3547800" cy="1096560"/>
          </a:xfrm>
          <a:prstGeom prst="rect">
            <a:avLst/>
          </a:prstGeom>
          <a:ln>
            <a:noFill/>
          </a:ln>
        </p:spPr>
      </p:pic>
      <p:sp>
        <p:nvSpPr>
          <p:cNvPr id="301" name="CustomShape 3"/>
          <p:cNvSpPr/>
          <p:nvPr/>
        </p:nvSpPr>
        <p:spPr>
          <a:xfrm>
            <a:off x="803160" y="4531680"/>
            <a:ext cx="100454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polarization potential, proportional to </a:t>
            </a:r>
            <a:r>
              <a:rPr b="0" lang="en-Z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tends to reduce the effective quadrupole potential,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3971520" y="5250600"/>
            <a:ext cx="1936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3" name="Picture 15" descr=""/>
          <p:cNvPicPr/>
          <p:nvPr/>
        </p:nvPicPr>
        <p:blipFill>
          <a:blip r:embed="rId3"/>
          <a:stretch/>
        </p:blipFill>
        <p:spPr>
          <a:xfrm>
            <a:off x="4218120" y="5212080"/>
            <a:ext cx="4867920" cy="903240"/>
          </a:xfrm>
          <a:prstGeom prst="rect">
            <a:avLst/>
          </a:prstGeom>
          <a:ln>
            <a:noFill/>
          </a:ln>
        </p:spPr>
      </p:pic>
      <p:sp>
        <p:nvSpPr>
          <p:cNvPr id="304" name="CustomShape 5"/>
          <p:cNvSpPr/>
          <p:nvPr/>
        </p:nvSpPr>
        <p:spPr>
          <a:xfrm>
            <a:off x="6227280" y="5456160"/>
            <a:ext cx="923760" cy="3376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6"/>
          <p:cNvSpPr/>
          <p:nvPr/>
        </p:nvSpPr>
        <p:spPr>
          <a:xfrm>
            <a:off x="9163440" y="5262480"/>
            <a:ext cx="2603160" cy="53496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be corrected !!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34280" y="1785240"/>
            <a:ext cx="6307920" cy="29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Only three favorable Coulomb-excitation measurements provide unambiguous information on 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κ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values of excited states; namely </a:t>
            </a:r>
            <a:r>
              <a:rPr b="0" lang="en-ZA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 (J=3) , </a:t>
            </a:r>
            <a:r>
              <a:rPr b="0" lang="en-ZA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 (J=½), 17O (J=½) shown as green diamonds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NB: Q</a:t>
            </a:r>
            <a:r>
              <a:rPr b="0" lang="en-ZA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= 0 for J=0, ½ allowing reliable measurements of 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κ 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values.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Shell model 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κ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values are represented by red squares in the Figure.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7" name="Table 2"/>
          <p:cNvGraphicFramePr/>
          <p:nvPr/>
        </p:nvGraphicFramePr>
        <p:xfrm>
          <a:off x="429120" y="5059800"/>
          <a:ext cx="5700960" cy="1604160"/>
        </p:xfrm>
        <a:graphic>
          <a:graphicData uri="http://schemas.openxmlformats.org/drawingml/2006/table">
            <a:tbl>
              <a:tblPr/>
              <a:tblGrid>
                <a:gridCol w="1131120"/>
                <a:gridCol w="1198440"/>
                <a:gridCol w="705600"/>
                <a:gridCol w="1299240"/>
                <a:gridCol w="1366560"/>
              </a:tblGrid>
              <a:tr h="401040"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ZA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Nucleus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ZA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E</a:t>
                      </a:r>
                      <a:r>
                        <a:rPr b="1" lang="en-ZA" sz="1800" spc="-1" strike="noStrike" baseline="-25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x</a:t>
                      </a:r>
                      <a:r>
                        <a:rPr b="1" lang="en-ZA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(MeV)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ZA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J</a:t>
                      </a:r>
                      <a:r>
                        <a:rPr b="1" lang="en-ZA" sz="1300" spc="-1" strike="noStrike" baseline="30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π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ZA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κ</a:t>
                      </a:r>
                      <a:r>
                        <a:rPr b="1" lang="en-ZA" sz="1800" spc="-1" strike="noStrike" baseline="-25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SM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ZA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κ</a:t>
                      </a:r>
                      <a:r>
                        <a:rPr b="1" lang="en-ZA" sz="1800" spc="-1" strike="noStrike" baseline="-25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Coulex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01040"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</a:t>
                      </a:r>
                      <a:r>
                        <a:rPr b="0" lang="en-ZA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Li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0.478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½</a:t>
                      </a:r>
                      <a:r>
                        <a:rPr b="0" lang="en-ZA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-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3.4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4.4 (10)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01040"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12</a:t>
                      </a:r>
                      <a:r>
                        <a:rPr b="0" lang="en-ZA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4.439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</a:t>
                      </a:r>
                      <a:r>
                        <a:rPr b="0" lang="en-ZA" sz="1800" spc="-1" strike="noStrike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</a:t>
                      </a:r>
                      <a:r>
                        <a:rPr b="0" lang="en-ZA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+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2.2 (2)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2.2+0.2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01040"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17</a:t>
                      </a:r>
                      <a:r>
                        <a:rPr b="0" lang="en-ZA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O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0.871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½</a:t>
                      </a:r>
                      <a:r>
                        <a:rPr b="0" lang="en-ZA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+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3.8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7800" rIns="37800" tIns="37800" bIns="37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Z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8.3 (6)</a:t>
                      </a:r>
                      <a:endParaRPr b="0" lang="en-ZA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7800" marR="37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308" name="CustomShape 3"/>
          <p:cNvSpPr/>
          <p:nvPr/>
        </p:nvSpPr>
        <p:spPr>
          <a:xfrm flipV="1">
            <a:off x="1915200" y="4806720"/>
            <a:ext cx="2742840" cy="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4"/>
          <p:cNvSpPr/>
          <p:nvPr/>
        </p:nvSpPr>
        <p:spPr>
          <a:xfrm>
            <a:off x="9094680" y="5638320"/>
            <a:ext cx="10918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Figure 3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6386400" y="1572840"/>
            <a:ext cx="5749560" cy="4434840"/>
          </a:xfrm>
          <a:prstGeom prst="rect">
            <a:avLst/>
          </a:prstGeom>
          <a:ln>
            <a:noFill/>
          </a:ln>
        </p:spPr>
      </p:pic>
      <p:sp>
        <p:nvSpPr>
          <p:cNvPr id="311" name="CustomShape 5"/>
          <p:cNvSpPr/>
          <p:nvPr/>
        </p:nvSpPr>
        <p:spPr>
          <a:xfrm>
            <a:off x="3828240" y="333000"/>
            <a:ext cx="5260680" cy="73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0" lang="en-ZA" sz="4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Other Work ...</a:t>
            </a:r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064600" y="2611080"/>
            <a:ext cx="8307000" cy="14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ZA" sz="88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Thank You !!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031760" y="343080"/>
            <a:ext cx="9846360" cy="116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en-ZA" sz="3600" spc="-1" strike="noStrike" cap="all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Tw Cen MT"/>
              </a:rPr>
              <a:t>Outline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936000" y="2448000"/>
            <a:ext cx="8529120" cy="309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26800" indent="-225720">
              <a:lnSpc>
                <a:spcPct val="15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Arial"/>
              </a:rPr>
              <a:t>Nuclear Polarizability​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6800" indent="-225720">
              <a:lnSpc>
                <a:spcPct val="15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Arial"/>
              </a:rPr>
              <a:t>Low energy enhancement (LEE)​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6800" indent="-225720">
              <a:lnSpc>
                <a:spcPct val="15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Arial"/>
              </a:rPr>
              <a:t>Systematics &amp; Results​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6800" indent="-225720">
              <a:lnSpc>
                <a:spcPct val="15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Arial"/>
              </a:rPr>
              <a:t>Conclusion &amp; Work Ahead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277280" y="378000"/>
            <a:ext cx="9821520" cy="73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 algn="ctr">
              <a:lnSpc>
                <a:spcPct val="90000"/>
              </a:lnSpc>
            </a:pPr>
            <a:r>
              <a:rPr b="1" lang="en-ZA" sz="20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 </a:t>
            </a:r>
            <a:r>
              <a:rPr b="1" lang="en-ZA" sz="44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Nuclear Polarizability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130680" y="1659600"/>
            <a:ext cx="9314280" cy="46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 </a:t>
            </a: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Nuclei polarize in presence of an external electromagnetic field.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3400" indent="-382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Polarizability is driven by the dynamics of the giant dipole resonance (GDR) [1].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30920" indent="-342000">
              <a:lnSpc>
                <a:spcPct val="100000"/>
              </a:lnSpc>
              <a:buClr>
                <a:srgbClr val="000000"/>
              </a:buClr>
              <a:buFont typeface="Times New Roman"/>
              <a:buAutoNum type="romanUcPeriod"/>
            </a:pPr>
            <a:r>
              <a:rPr b="0" lang="en-ZA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바탕"/>
              </a:rPr>
              <a:t>Inter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바탕"/>
              </a:rPr>
              <a:t>-</a:t>
            </a:r>
            <a:r>
              <a:rPr b="0" lang="en-ZA" sz="18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바탕"/>
              </a:rPr>
              <a:t>penetration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바탕"/>
              </a:rPr>
              <a:t> motion of proton and neutron fluids, out of phase.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88200"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83400" indent="-38232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바탕"/>
              </a:rPr>
              <a:t>The GDR motion is induced by the nuclear symmetry  energy, acting as a restoring force  [1].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바탕"/>
              </a:rPr>
              <a:t>from the Bethe-Weizsacker semi-empirical mass formula: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9966240" y="6038280"/>
            <a:ext cx="209232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Z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Ground state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9533880" y="6344280"/>
            <a:ext cx="274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Figure: 1a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Picture 6" descr=""/>
          <p:cNvPicPr/>
          <p:nvPr/>
        </p:nvPicPr>
        <p:blipFill>
          <a:blip r:embed="rId1"/>
          <a:stretch/>
        </p:blipFill>
        <p:spPr>
          <a:xfrm>
            <a:off x="3960000" y="3898800"/>
            <a:ext cx="3210120" cy="781200"/>
          </a:xfrm>
          <a:prstGeom prst="rect">
            <a:avLst/>
          </a:prstGeom>
          <a:ln>
            <a:noFill/>
          </a:ln>
        </p:spPr>
      </p:pic>
      <p:pic>
        <p:nvPicPr>
          <p:cNvPr id="242" name="Picture 7" descr=""/>
          <p:cNvPicPr/>
          <p:nvPr/>
        </p:nvPicPr>
        <p:blipFill>
          <a:blip r:embed="rId2"/>
          <a:stretch/>
        </p:blipFill>
        <p:spPr>
          <a:xfrm>
            <a:off x="9637920" y="1656360"/>
            <a:ext cx="2332440" cy="4418640"/>
          </a:xfrm>
          <a:prstGeom prst="rect">
            <a:avLst/>
          </a:prstGeom>
          <a:ln>
            <a:noFill/>
          </a:ln>
        </p:spPr>
      </p:pic>
      <p:pic>
        <p:nvPicPr>
          <p:cNvPr id="243" name="Picture 8" descr=""/>
          <p:cNvPicPr/>
          <p:nvPr/>
        </p:nvPicPr>
        <p:blipFill>
          <a:blip r:embed="rId3"/>
          <a:stretch/>
        </p:blipFill>
        <p:spPr>
          <a:xfrm>
            <a:off x="7776000" y="4752000"/>
            <a:ext cx="1947600" cy="36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41360" y="1577520"/>
            <a:ext cx="8912880" cy="476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 </a:t>
            </a: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Polarizability can be described macro- and microscopically:</a:t>
            </a: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57480" indent="-34200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Hydrodynamic model [1] </a:t>
            </a: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                                </a:t>
            </a: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   </a:t>
            </a: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752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ZA" sz="16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assuming a well-defined nuclear surface:</a:t>
            </a: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2.   Second order perturbation theory [1]: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94000"/>
              </a:lnSpc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         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94000"/>
              </a:lnSpc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  </a:t>
            </a: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where,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Picture 2" descr=""/>
          <p:cNvPicPr/>
          <p:nvPr/>
        </p:nvPicPr>
        <p:blipFill>
          <a:blip r:embed="rId1"/>
          <a:stretch/>
        </p:blipFill>
        <p:spPr>
          <a:xfrm>
            <a:off x="4061880" y="2232000"/>
            <a:ext cx="3714120" cy="7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6" name="Picture 3" descr=""/>
          <p:cNvPicPr/>
          <p:nvPr/>
        </p:nvPicPr>
        <p:blipFill>
          <a:blip r:embed="rId2"/>
          <a:stretch/>
        </p:blipFill>
        <p:spPr>
          <a:xfrm>
            <a:off x="6574680" y="3042360"/>
            <a:ext cx="1549080" cy="365040"/>
          </a:xfrm>
          <a:prstGeom prst="rect">
            <a:avLst/>
          </a:prstGeom>
          <a:ln>
            <a:noFill/>
          </a:ln>
        </p:spPr>
      </p:pic>
      <p:pic>
        <p:nvPicPr>
          <p:cNvPr id="247" name="Picture 4" descr=""/>
          <p:cNvPicPr/>
          <p:nvPr/>
        </p:nvPicPr>
        <p:blipFill>
          <a:blip r:embed="rId3"/>
          <a:stretch/>
        </p:blipFill>
        <p:spPr>
          <a:xfrm>
            <a:off x="3456000" y="5504760"/>
            <a:ext cx="3352680" cy="97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8" name="Picture 5" descr=""/>
          <p:cNvPicPr/>
          <p:nvPr/>
        </p:nvPicPr>
        <p:blipFill>
          <a:blip r:embed="rId4"/>
          <a:stretch/>
        </p:blipFill>
        <p:spPr>
          <a:xfrm>
            <a:off x="9011880" y="1797840"/>
            <a:ext cx="2332440" cy="4418640"/>
          </a:xfrm>
          <a:prstGeom prst="rect">
            <a:avLst/>
          </a:prstGeom>
          <a:ln>
            <a:noFill/>
          </a:ln>
        </p:spPr>
      </p:pic>
      <p:sp>
        <p:nvSpPr>
          <p:cNvPr id="249" name="CustomShape 2"/>
          <p:cNvSpPr/>
          <p:nvPr/>
        </p:nvSpPr>
        <p:spPr>
          <a:xfrm>
            <a:off x="8964000" y="6300360"/>
            <a:ext cx="274212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Figure 1b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9638280" y="2518920"/>
            <a:ext cx="1570680" cy="656280"/>
          </a:xfrm>
          <a:prstGeom prst="ellipse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1" name="Picture 8" descr=""/>
          <p:cNvPicPr/>
          <p:nvPr/>
        </p:nvPicPr>
        <p:blipFill>
          <a:blip r:embed="rId5"/>
          <a:stretch/>
        </p:blipFill>
        <p:spPr>
          <a:xfrm>
            <a:off x="2760840" y="4230000"/>
            <a:ext cx="5732640" cy="89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2" name="CustomShape 4"/>
          <p:cNvSpPr/>
          <p:nvPr/>
        </p:nvSpPr>
        <p:spPr>
          <a:xfrm>
            <a:off x="1277280" y="378000"/>
            <a:ext cx="9821520" cy="73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 algn="ctr">
              <a:lnSpc>
                <a:spcPct val="90000"/>
              </a:lnSpc>
            </a:pPr>
            <a:r>
              <a:rPr b="1" lang="en-ZA" sz="20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 </a:t>
            </a:r>
            <a:r>
              <a:rPr b="1" lang="en-ZA" sz="44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Nuclear Polarizability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94200" y="1236240"/>
            <a:ext cx="11126880" cy="584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20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Naturally, total cross section values should include both electric </a:t>
            </a: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and magnetic polarizability contributions,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94000"/>
              </a:lnSpc>
              <a:buClr>
                <a:srgbClr val="ff0000"/>
              </a:buClr>
              <a:buFont typeface="Arial"/>
              <a:buChar char="•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IPM: diamagnetism is dominant for nuclei with A &gt; 60 and paramagnetism dominates in light nuclei with the rise of permanent magnetic dipole moments and</a:t>
            </a:r>
            <a:r>
              <a:rPr b="0" lang="en-ZA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can contribute substantially to σ</a:t>
            </a:r>
            <a:r>
              <a:rPr b="0" lang="en-ZA" sz="2000" spc="-1" strike="noStrike" baseline="-25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−2 </a:t>
            </a:r>
            <a:r>
              <a:rPr b="0" lang="en-ZA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values for nuclei with A &lt; 20 [2].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Picture 2" descr=""/>
          <p:cNvPicPr/>
          <p:nvPr/>
        </p:nvPicPr>
        <p:blipFill>
          <a:blip r:embed="rId1"/>
          <a:stretch/>
        </p:blipFill>
        <p:spPr>
          <a:xfrm>
            <a:off x="3695400" y="1801440"/>
            <a:ext cx="5028120" cy="101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5" name="CustomShape 2"/>
          <p:cNvSpPr/>
          <p:nvPr/>
        </p:nvSpPr>
        <p:spPr>
          <a:xfrm>
            <a:off x="824400" y="3024000"/>
            <a:ext cx="9847440" cy="62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4000"/>
              </a:lnSpc>
            </a:pPr>
            <a:r>
              <a:rPr b="0" lang="en-ZA" sz="18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where the magnetic polarizability is dependent on</a:t>
            </a:r>
            <a:r>
              <a:rPr b="1" lang="en-ZA" sz="18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paramagnetic</a:t>
            </a:r>
            <a:r>
              <a:rPr b="0" lang="en-ZA" sz="18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and </a:t>
            </a:r>
            <a:r>
              <a:rPr b="1" lang="en-ZA" sz="18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diamagnetic</a:t>
            </a:r>
            <a:r>
              <a:rPr b="0" lang="en-ZA" sz="18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susceptibilities,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Picture 4" descr=""/>
          <p:cNvPicPr/>
          <p:nvPr/>
        </p:nvPicPr>
        <p:blipFill>
          <a:blip r:embed="rId2"/>
          <a:stretch/>
        </p:blipFill>
        <p:spPr>
          <a:xfrm>
            <a:off x="3695400" y="3682440"/>
            <a:ext cx="5747040" cy="133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7" name="CustomShape 3"/>
          <p:cNvSpPr/>
          <p:nvPr/>
        </p:nvSpPr>
        <p:spPr>
          <a:xfrm>
            <a:off x="1413360" y="251280"/>
            <a:ext cx="9821520" cy="73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 algn="ctr">
              <a:lnSpc>
                <a:spcPct val="90000"/>
              </a:lnSpc>
            </a:pPr>
            <a:r>
              <a:rPr b="1" lang="en-ZA" sz="20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 </a:t>
            </a:r>
            <a:r>
              <a:rPr b="1" lang="en-ZA" sz="44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Nuclear Polarizability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770040" y="1258560"/>
            <a:ext cx="4451760" cy="10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Mass dependence of the symmetry energy yields 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[3][4]</a:t>
            </a: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1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r>
              <a:rPr b="0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  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Picture 2" descr=""/>
          <p:cNvPicPr/>
          <p:nvPr/>
        </p:nvPicPr>
        <p:blipFill>
          <a:blip r:embed="rId1"/>
          <a:srcRect l="25047" t="3228" r="28290" b="82261"/>
          <a:stretch/>
        </p:blipFill>
        <p:spPr>
          <a:xfrm>
            <a:off x="93960" y="5715360"/>
            <a:ext cx="3330000" cy="96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0" name="Picture 3" descr=""/>
          <p:cNvPicPr/>
          <p:nvPr/>
        </p:nvPicPr>
        <p:blipFill>
          <a:blip r:embed="rId2"/>
          <a:srcRect l="25490" t="84858" r="26550" b="1774"/>
          <a:stretch/>
        </p:blipFill>
        <p:spPr>
          <a:xfrm>
            <a:off x="6690240" y="5691600"/>
            <a:ext cx="3535920" cy="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1" name="Picture 4" descr=""/>
          <p:cNvPicPr/>
          <p:nvPr/>
        </p:nvPicPr>
        <p:blipFill>
          <a:blip r:embed="rId3"/>
          <a:srcRect l="0" t="735" r="0" b="0"/>
          <a:stretch/>
        </p:blipFill>
        <p:spPr>
          <a:xfrm>
            <a:off x="5605560" y="1178280"/>
            <a:ext cx="6083640" cy="451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2" name="CustomShape 2"/>
          <p:cNvSpPr/>
          <p:nvPr/>
        </p:nvSpPr>
        <p:spPr>
          <a:xfrm>
            <a:off x="9649440" y="6000840"/>
            <a:ext cx="27421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Z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Figure 2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1248840" y="219960"/>
            <a:ext cx="9821520" cy="73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 algn="ctr">
              <a:lnSpc>
                <a:spcPct val="90000"/>
              </a:lnSpc>
            </a:pPr>
            <a:r>
              <a:rPr b="1" lang="en-ZA" sz="16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 </a:t>
            </a:r>
            <a:r>
              <a:rPr b="1" lang="en-ZA" sz="36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Polarizability &amp; Symmetry Energy</a:t>
            </a:r>
            <a:r>
              <a:rPr b="1" lang="en-ZA" sz="44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Picture 9" descr=""/>
          <p:cNvPicPr/>
          <p:nvPr/>
        </p:nvPicPr>
        <p:blipFill>
          <a:blip r:embed="rId4"/>
          <a:stretch/>
        </p:blipFill>
        <p:spPr>
          <a:xfrm>
            <a:off x="485280" y="1955160"/>
            <a:ext cx="4836600" cy="37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5" name="Picture 7" descr=""/>
          <p:cNvPicPr/>
          <p:nvPr/>
        </p:nvPicPr>
        <p:blipFill>
          <a:blip r:embed="rId5"/>
          <a:stretch/>
        </p:blipFill>
        <p:spPr>
          <a:xfrm>
            <a:off x="3893400" y="5904000"/>
            <a:ext cx="1578600" cy="5360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268640" y="33120"/>
            <a:ext cx="9821520" cy="73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 algn="ctr">
              <a:lnSpc>
                <a:spcPct val="90000"/>
              </a:lnSpc>
            </a:pPr>
            <a:r>
              <a:rPr b="1" lang="en-ZA" sz="40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Low-Energy-Enhancement 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22760" y="1580040"/>
            <a:ext cx="11148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LEE is observed as an up-bend at low energies of measured photon strength function (PSF) for medium and heavy-mass nuclei.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Picture 3" descr=""/>
          <p:cNvPicPr/>
          <p:nvPr/>
        </p:nvPicPr>
        <p:blipFill>
          <a:blip r:embed="rId1"/>
          <a:srcRect l="2020" t="11112" r="15582" b="4083"/>
          <a:stretch/>
        </p:blipFill>
        <p:spPr>
          <a:xfrm>
            <a:off x="6540120" y="2142360"/>
            <a:ext cx="5357160" cy="3860280"/>
          </a:xfrm>
          <a:prstGeom prst="rect">
            <a:avLst/>
          </a:prstGeom>
          <a:ln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8179200" y="6139080"/>
            <a:ext cx="27421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Z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Figure 3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122760" y="2412000"/>
            <a:ext cx="63666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LEE observed in medium and heavy mass nuclei starting   at ~ 3 MeV &amp; ~ 2 MeV, respectively.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122760" y="3344760"/>
            <a:ext cx="6094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physical origin of the LEE remains ambiguous, observed in A ≈ 50 and 90 mass region. Interpreted as: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6"/>
          <p:cNvSpPr/>
          <p:nvPr/>
        </p:nvSpPr>
        <p:spPr>
          <a:xfrm>
            <a:off x="149040" y="4299480"/>
            <a:ext cx="6022800" cy="263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en-ZA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TCQRPA, predicts E1 transitions from the hot quasi-continuum to continuum region produces the up-bend [4]​.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en-ZA" sz="1600" spc="-1" strike="noStrike">
                <a:solidFill>
                  <a:srgbClr val="3e5c8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Shell model  calculations predict LEE has a predominant M1 character, resulting from active high-j proton &amp; neutron orbits with magnetic moments adding up coherently [5].</a:t>
            </a:r>
            <a:r>
              <a:rPr b="0" lang="en-ZA" sz="1800" spc="-1" strike="noStrike">
                <a:solidFill>
                  <a:srgbClr val="3e5c8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  </a:t>
            </a:r>
            <a:r>
              <a:rPr b="0" i="1" lang="en-ZA" sz="1800" spc="-1" strike="noStrike">
                <a:solidFill>
                  <a:srgbClr val="3e5c8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     </a:t>
            </a:r>
            <a:r>
              <a:rPr b="0" lang="en-ZA" sz="1800" spc="-1" strike="noStrike">
                <a:solidFill>
                  <a:srgbClr val="3e5c83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​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4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7"/>
          <p:cNvSpPr/>
          <p:nvPr/>
        </p:nvSpPr>
        <p:spPr>
          <a:xfrm>
            <a:off x="304200" y="-360"/>
            <a:ext cx="890280" cy="8758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186560" y="164520"/>
            <a:ext cx="9821520" cy="73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 algn="ctr">
              <a:lnSpc>
                <a:spcPct val="90000"/>
              </a:lnSpc>
            </a:pPr>
            <a:r>
              <a:rPr b="1" lang="en-ZA" sz="54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LEE &amp; GDR 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77360" y="1280520"/>
            <a:ext cx="5513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similar features suggest a common physical origin for all GDR's in concordance with the </a:t>
            </a:r>
            <a:r>
              <a:rPr b="0" lang="en-ZA" sz="18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Brink-Axel hypothesis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which also posits that a GDR can be built on every state in a nucleus.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6401160" y="1144800"/>
            <a:ext cx="55065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order to combine the cross-section contributions from the LEE and GDR , we use the relation: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483480" y="2476800"/>
            <a:ext cx="45979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Henceforth, we assume similar resonance strengths for GDR s built on the ground and excited states.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8" name="Picture 20" descr=""/>
          <p:cNvPicPr/>
          <p:nvPr/>
        </p:nvPicPr>
        <p:blipFill>
          <a:blip r:embed="rId1"/>
          <a:stretch/>
        </p:blipFill>
        <p:spPr>
          <a:xfrm>
            <a:off x="6590520" y="1967760"/>
            <a:ext cx="4848120" cy="587520"/>
          </a:xfrm>
          <a:prstGeom prst="rect">
            <a:avLst/>
          </a:prstGeom>
          <a:ln>
            <a:noFill/>
          </a:ln>
        </p:spPr>
      </p:pic>
      <p:sp>
        <p:nvSpPr>
          <p:cNvPr id="279" name="CustomShape 5"/>
          <p:cNvSpPr/>
          <p:nvPr/>
        </p:nvSpPr>
        <p:spPr>
          <a:xfrm>
            <a:off x="6915960" y="2856240"/>
            <a:ext cx="8326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Z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where,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0" name="Picture 22" descr=""/>
          <p:cNvPicPr/>
          <p:nvPr/>
        </p:nvPicPr>
        <p:blipFill>
          <a:blip r:embed="rId2"/>
          <a:stretch/>
        </p:blipFill>
        <p:spPr>
          <a:xfrm>
            <a:off x="8131680" y="2651760"/>
            <a:ext cx="1784520" cy="516240"/>
          </a:xfrm>
          <a:prstGeom prst="rect">
            <a:avLst/>
          </a:prstGeom>
          <a:ln>
            <a:noFill/>
          </a:ln>
        </p:spPr>
      </p:pic>
      <p:sp>
        <p:nvSpPr>
          <p:cNvPr id="281" name="CustomShape 6"/>
          <p:cNvSpPr/>
          <p:nvPr/>
        </p:nvSpPr>
        <p:spPr>
          <a:xfrm>
            <a:off x="153720" y="4738680"/>
            <a:ext cx="90072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ZA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238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Np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2" name="Picture 4" descr=""/>
          <p:cNvPicPr/>
          <p:nvPr/>
        </p:nvPicPr>
        <p:blipFill>
          <a:blip r:embed="rId3"/>
          <a:stretch/>
        </p:blipFill>
        <p:spPr>
          <a:xfrm>
            <a:off x="885600" y="3510000"/>
            <a:ext cx="5214960" cy="3287160"/>
          </a:xfrm>
          <a:prstGeom prst="rect">
            <a:avLst/>
          </a:prstGeom>
          <a:ln>
            <a:noFill/>
          </a:ln>
        </p:spPr>
      </p:pic>
      <p:pic>
        <p:nvPicPr>
          <p:cNvPr id="283" name="Picture 12" descr=""/>
          <p:cNvPicPr/>
          <p:nvPr/>
        </p:nvPicPr>
        <p:blipFill>
          <a:blip r:embed="rId4"/>
          <a:stretch/>
        </p:blipFill>
        <p:spPr>
          <a:xfrm>
            <a:off x="6406560" y="3253680"/>
            <a:ext cx="5100120" cy="354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186560" y="348840"/>
            <a:ext cx="9821520" cy="73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 algn="ctr">
              <a:lnSpc>
                <a:spcPct val="90000"/>
              </a:lnSpc>
            </a:pPr>
            <a:r>
              <a:rPr b="1" lang="en-ZA" sz="54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  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Picture 3" descr=""/>
          <p:cNvPicPr/>
          <p:nvPr/>
        </p:nvPicPr>
        <p:blipFill>
          <a:blip r:embed="rId1"/>
          <a:stretch/>
        </p:blipFill>
        <p:spPr>
          <a:xfrm>
            <a:off x="0" y="1440000"/>
            <a:ext cx="6882840" cy="5113440"/>
          </a:xfrm>
          <a:prstGeom prst="rect">
            <a:avLst/>
          </a:prstGeom>
          <a:ln>
            <a:noFill/>
          </a:ln>
        </p:spPr>
      </p:pic>
      <p:pic>
        <p:nvPicPr>
          <p:cNvPr id="286" name="Picture 4" descr=""/>
          <p:cNvPicPr/>
          <p:nvPr/>
        </p:nvPicPr>
        <p:blipFill>
          <a:blip r:embed="rId2"/>
          <a:stretch/>
        </p:blipFill>
        <p:spPr>
          <a:xfrm>
            <a:off x="7136280" y="5216040"/>
            <a:ext cx="4095000" cy="119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7" name="CustomShape 2"/>
          <p:cNvSpPr/>
          <p:nvPr/>
        </p:nvSpPr>
        <p:spPr>
          <a:xfrm>
            <a:off x="7128000" y="2088000"/>
            <a:ext cx="497052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Setting up the low-energy cut off is not obvious.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Recent SM calculations support the continuaation of the LEE to 0 MeV.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ZA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investigated two cases; extrapolation down to 0.8 MeV and 0.1 MeV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3744000" y="442080"/>
            <a:ext cx="6047280" cy="121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en-ZA" sz="4000" spc="-1" strike="noStrike">
                <a:solidFill>
                  <a:srgbClr val="355071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LEE Extrapolation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2014-09-12T17:25:11Z</dcterms:created>
  <dc:creator> </dc:creator>
  <dc:description/>
  <dc:language>en-ZA</dc:language>
  <cp:lastModifiedBy/>
  <dcterms:modified xsi:type="dcterms:W3CDTF">2019-09-30T02:48:34Z</dcterms:modified>
  <cp:revision>1660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15</vt:i4>
  </property>
</Properties>
</file>